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Ubuntu"/>
      <p:regular r:id="rId23"/>
      <p:bold r:id="rId24"/>
      <p:italic r:id="rId25"/>
      <p:boldItalic r:id="rId26"/>
    </p:embeddedFont>
    <p:embeddedFont>
      <p:font typeface="Roboto"/>
      <p:regular r:id="rId27"/>
      <p:bold r:id="rId28"/>
      <p:italic r:id="rId29"/>
      <p:boldItalic r:id="rId30"/>
    </p:embeddedFont>
    <p:embeddedFont>
      <p:font typeface="Arial Black"/>
      <p:regular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2bOP6aEhJAIo7ieagHnrwrPY9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Ubuntu-bold.fntdata"/><Relationship Id="rId23" Type="http://schemas.openxmlformats.org/officeDocument/2006/relationships/font" Target="fonts/Ubuntu-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Ubuntu-boldItalic.fntdata"/><Relationship Id="rId25" Type="http://schemas.openxmlformats.org/officeDocument/2006/relationships/font" Target="fonts/Ubuntu-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Black-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RobotoMono-bold.fntdata"/><Relationship Id="rId10" Type="http://schemas.openxmlformats.org/officeDocument/2006/relationships/slide" Target="slides/slide6.xml"/><Relationship Id="rId32" Type="http://schemas.openxmlformats.org/officeDocument/2006/relationships/font" Target="fonts/RobotoMono-regular.fntdata"/><Relationship Id="rId13" Type="http://schemas.openxmlformats.org/officeDocument/2006/relationships/slide" Target="slides/slide9.xml"/><Relationship Id="rId35" Type="http://schemas.openxmlformats.org/officeDocument/2006/relationships/font" Target="fonts/RobotoMono-boldItalic.fntdata"/><Relationship Id="rId12" Type="http://schemas.openxmlformats.org/officeDocument/2006/relationships/slide" Target="slides/slide8.xml"/><Relationship Id="rId34" Type="http://schemas.openxmlformats.org/officeDocument/2006/relationships/font" Target="fonts/RobotoMono-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cd0d64136_5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31cd0d64136_5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cd0d64136_5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31cd0d64136_5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dk1"/>
        </a:solidFill>
      </p:bgPr>
    </p:bg>
    <p:spTree>
      <p:nvGrpSpPr>
        <p:cNvPr id="15" name="Shape 15"/>
        <p:cNvGrpSpPr/>
        <p:nvPr/>
      </p:nvGrpSpPr>
      <p:grpSpPr>
        <a:xfrm>
          <a:off x="0" y="0"/>
          <a:ext cx="0" cy="0"/>
          <a:chOff x="0" y="0"/>
          <a:chExt cx="0" cy="0"/>
        </a:xfrm>
      </p:grpSpPr>
      <p:sp>
        <p:nvSpPr>
          <p:cNvPr id="16" name="Google Shape;16;p22"/>
          <p:cNvSpPr/>
          <p:nvPr>
            <p:ph idx="2" type="pic"/>
          </p:nvPr>
        </p:nvSpPr>
        <p:spPr>
          <a:xfrm>
            <a:off x="0" y="0"/>
            <a:ext cx="12192000" cy="6858000"/>
          </a:xfrm>
          <a:prstGeom prst="rect">
            <a:avLst/>
          </a:prstGeom>
          <a:noFill/>
          <a:ln>
            <a:noFill/>
          </a:ln>
        </p:spPr>
      </p:sp>
      <p:sp>
        <p:nvSpPr>
          <p:cNvPr id="17" name="Google Shape;17;p22"/>
          <p:cNvSpPr txBox="1"/>
          <p:nvPr>
            <p:ph type="ctrTitle"/>
          </p:nvPr>
        </p:nvSpPr>
        <p:spPr>
          <a:xfrm>
            <a:off x="1524000" y="2286000"/>
            <a:ext cx="9144000" cy="22860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49" name="Shape 49"/>
        <p:cNvGrpSpPr/>
        <p:nvPr/>
      </p:nvGrpSpPr>
      <p:grpSpPr>
        <a:xfrm>
          <a:off x="0" y="0"/>
          <a:ext cx="0" cy="0"/>
          <a:chOff x="0" y="0"/>
          <a:chExt cx="0" cy="0"/>
        </a:xfrm>
      </p:grpSpPr>
      <p:sp>
        <p:nvSpPr>
          <p:cNvPr id="50" name="Google Shape;50;p31"/>
          <p:cNvSpPr txBox="1"/>
          <p:nvPr>
            <p:ph type="title"/>
          </p:nvPr>
        </p:nvSpPr>
        <p:spPr>
          <a:xfrm>
            <a:off x="838200" y="365760"/>
            <a:ext cx="10515600" cy="13258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 type="body"/>
          </p:nvPr>
        </p:nvSpPr>
        <p:spPr>
          <a:xfrm>
            <a:off x="838200" y="2024781"/>
            <a:ext cx="2878394" cy="413718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2"/>
              </a:buClr>
              <a:buSzPts val="1800"/>
              <a:buFont typeface="Calibri"/>
              <a:buAutoNum type="arabicPeriod"/>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Calibri"/>
              <a:buAutoNum type="alphaLcPeriod"/>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Calibri"/>
              <a:buAutoNum type="arabicParen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Calibri"/>
              <a:buAutoNum type="alphaLcParen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1"/>
          <p:cNvSpPr txBox="1"/>
          <p:nvPr>
            <p:ph idx="2" type="body"/>
          </p:nvPr>
        </p:nvSpPr>
        <p:spPr>
          <a:xfrm>
            <a:off x="6459795" y="2024780"/>
            <a:ext cx="4894006" cy="4137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icture ">
  <p:cSld name="Content + picture ">
    <p:spTree>
      <p:nvGrpSpPr>
        <p:cNvPr id="56" name="Shape 56"/>
        <p:cNvGrpSpPr/>
        <p:nvPr/>
      </p:nvGrpSpPr>
      <p:grpSpPr>
        <a:xfrm>
          <a:off x="0" y="0"/>
          <a:ext cx="0" cy="0"/>
          <a:chOff x="0" y="0"/>
          <a:chExt cx="0" cy="0"/>
        </a:xfrm>
      </p:grpSpPr>
      <p:sp>
        <p:nvSpPr>
          <p:cNvPr id="57" name="Google Shape;57;p32"/>
          <p:cNvSpPr txBox="1"/>
          <p:nvPr>
            <p:ph type="title"/>
          </p:nvPr>
        </p:nvSpPr>
        <p:spPr>
          <a:xfrm>
            <a:off x="838201" y="448056"/>
            <a:ext cx="6172200" cy="158191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2"/>
          <p:cNvSpPr txBox="1"/>
          <p:nvPr>
            <p:ph idx="1" type="body"/>
          </p:nvPr>
        </p:nvSpPr>
        <p:spPr>
          <a:xfrm>
            <a:off x="838200" y="2257063"/>
            <a:ext cx="4894006" cy="390490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2"/>
          <p:cNvSpPr/>
          <p:nvPr>
            <p:ph idx="2" type="pic"/>
          </p:nvPr>
        </p:nvSpPr>
        <p:spPr>
          <a:xfrm>
            <a:off x="7500938" y="-22225"/>
            <a:ext cx="4714875" cy="6880225"/>
          </a:xfrm>
          <a:prstGeom prst="rect">
            <a:avLst/>
          </a:prstGeom>
          <a:noFill/>
          <a:ln>
            <a:noFill/>
          </a:ln>
        </p:spPr>
      </p:sp>
      <p:sp>
        <p:nvSpPr>
          <p:cNvPr id="60" name="Google Shape;60;p32"/>
          <p:cNvSpPr/>
          <p:nvPr/>
        </p:nvSpPr>
        <p:spPr>
          <a:xfrm>
            <a:off x="993814" y="6303963"/>
            <a:ext cx="4287186" cy="554037"/>
          </a:xfrm>
          <a:prstGeom prst="rect">
            <a:avLst/>
          </a:prstGeom>
          <a:gradFill>
            <a:gsLst>
              <a:gs pos="0">
                <a:schemeClr val="accent5"/>
              </a:gs>
              <a:gs pos="50000">
                <a:schemeClr val="accent1"/>
              </a:gs>
              <a:gs pos="100000">
                <a:srgbClr val="E799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spTree>
      <p:nvGrpSpPr>
        <p:cNvPr id="61" name="Shape 61"/>
        <p:cNvGrpSpPr/>
        <p:nvPr/>
      </p:nvGrpSpPr>
      <p:grpSpPr>
        <a:xfrm>
          <a:off x="0" y="0"/>
          <a:ext cx="0" cy="0"/>
          <a:chOff x="0" y="0"/>
          <a:chExt cx="0" cy="0"/>
        </a:xfrm>
      </p:grpSpPr>
      <p:sp>
        <p:nvSpPr>
          <p:cNvPr id="62" name="Google Shape;62;p33"/>
          <p:cNvSpPr txBox="1"/>
          <p:nvPr>
            <p:ph type="title"/>
          </p:nvPr>
        </p:nvSpPr>
        <p:spPr>
          <a:xfrm>
            <a:off x="838200" y="365760"/>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txBox="1"/>
          <p:nvPr>
            <p:ph idx="1" type="body"/>
          </p:nvPr>
        </p:nvSpPr>
        <p:spPr>
          <a:xfrm>
            <a:off x="896074" y="2106591"/>
            <a:ext cx="2067045" cy="36337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30200" lvl="1" marL="914400" algn="l">
              <a:lnSpc>
                <a:spcPct val="90000"/>
              </a:lnSpc>
              <a:spcBef>
                <a:spcPts val="1000"/>
              </a:spcBef>
              <a:spcAft>
                <a:spcPts val="0"/>
              </a:spcAft>
              <a:buClr>
                <a:schemeClr val="accent2"/>
              </a:buClr>
              <a:buSzPts val="1600"/>
              <a:buFont typeface="Noto Sans Symbols"/>
              <a:buChar char="▪"/>
              <a:defRPr sz="1600">
                <a:latin typeface="Calibri"/>
                <a:ea typeface="Calibri"/>
                <a:cs typeface="Calibri"/>
                <a:sym typeface="Calibri"/>
              </a:defRPr>
            </a:lvl2pPr>
            <a:lvl3pPr indent="-317500" lvl="2" marL="1371600" algn="l">
              <a:lnSpc>
                <a:spcPct val="90000"/>
              </a:lnSpc>
              <a:spcBef>
                <a:spcPts val="1000"/>
              </a:spcBef>
              <a:spcAft>
                <a:spcPts val="0"/>
              </a:spcAft>
              <a:buClr>
                <a:schemeClr val="accent2"/>
              </a:buClr>
              <a:buSzPts val="1400"/>
              <a:buFont typeface="Noto Sans Symbols"/>
              <a:buChar char="▪"/>
              <a:defRPr sz="1400">
                <a:latin typeface="Calibri"/>
                <a:ea typeface="Calibri"/>
                <a:cs typeface="Calibri"/>
                <a:sym typeface="Calibri"/>
              </a:defRPr>
            </a:lvl3pPr>
            <a:lvl4pPr indent="-317500" lvl="3" marL="1828800" algn="l">
              <a:lnSpc>
                <a:spcPct val="90000"/>
              </a:lnSpc>
              <a:spcBef>
                <a:spcPts val="1000"/>
              </a:spcBef>
              <a:spcAft>
                <a:spcPts val="0"/>
              </a:spcAft>
              <a:buClr>
                <a:schemeClr val="accent2"/>
              </a:buClr>
              <a:buSzPts val="1400"/>
              <a:buFont typeface="Noto Sans Symbols"/>
              <a:buChar char="▪"/>
              <a:defRPr sz="1400">
                <a:latin typeface="Calibri"/>
                <a:ea typeface="Calibri"/>
                <a:cs typeface="Calibri"/>
                <a:sym typeface="Calibri"/>
              </a:defRPr>
            </a:lvl4pPr>
            <a:lvl5pPr indent="-304800" lvl="4" marL="2286000" algn="l">
              <a:lnSpc>
                <a:spcPct val="90000"/>
              </a:lnSpc>
              <a:spcBef>
                <a:spcPts val="1000"/>
              </a:spcBef>
              <a:spcAft>
                <a:spcPts val="0"/>
              </a:spcAft>
              <a:buClr>
                <a:schemeClr val="accent2"/>
              </a:buClr>
              <a:buSzPts val="1200"/>
              <a:buFont typeface="Noto Sans Symbols"/>
              <a:buChar char="▪"/>
              <a:defRPr sz="12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3">
  <p:cSld name="Two Content 3">
    <p:spTree>
      <p:nvGrpSpPr>
        <p:cNvPr id="67" name="Shape 67"/>
        <p:cNvGrpSpPr/>
        <p:nvPr/>
      </p:nvGrpSpPr>
      <p:grpSpPr>
        <a:xfrm>
          <a:off x="0" y="0"/>
          <a:ext cx="0" cy="0"/>
          <a:chOff x="0" y="0"/>
          <a:chExt cx="0" cy="0"/>
        </a:xfrm>
      </p:grpSpPr>
      <p:sp>
        <p:nvSpPr>
          <p:cNvPr id="68" name="Google Shape;68;p34"/>
          <p:cNvSpPr txBox="1"/>
          <p:nvPr>
            <p:ph type="title"/>
          </p:nvPr>
        </p:nvSpPr>
        <p:spPr>
          <a:xfrm>
            <a:off x="838200" y="365760"/>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4"/>
          <p:cNvSpPr txBox="1"/>
          <p:nvPr>
            <p:ph idx="1" type="body"/>
          </p:nvPr>
        </p:nvSpPr>
        <p:spPr>
          <a:xfrm>
            <a:off x="838200" y="1790329"/>
            <a:ext cx="5134335" cy="4113054"/>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34"/>
          <p:cNvSpPr txBox="1"/>
          <p:nvPr>
            <p:ph idx="2" type="body"/>
          </p:nvPr>
        </p:nvSpPr>
        <p:spPr>
          <a:xfrm>
            <a:off x="6219464" y="1790329"/>
            <a:ext cx="5134335" cy="4113054"/>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75" name="Shape 75"/>
        <p:cNvGrpSpPr/>
        <p:nvPr/>
      </p:nvGrpSpPr>
      <p:grpSpPr>
        <a:xfrm>
          <a:off x="0" y="0"/>
          <a:ext cx="0" cy="0"/>
          <a:chOff x="0" y="0"/>
          <a:chExt cx="0" cy="0"/>
        </a:xfrm>
      </p:grpSpPr>
      <p:sp>
        <p:nvSpPr>
          <p:cNvPr id="76" name="Google Shape;76;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8" name="Shape 18"/>
        <p:cNvGrpSpPr/>
        <p:nvPr/>
      </p:nvGrpSpPr>
      <p:grpSpPr>
        <a:xfrm>
          <a:off x="0" y="0"/>
          <a:ext cx="0" cy="0"/>
          <a:chOff x="0" y="0"/>
          <a:chExt cx="0" cy="0"/>
        </a:xfrm>
      </p:grpSpPr>
      <p:sp>
        <p:nvSpPr>
          <p:cNvPr id="19" name="Google Shape;19;p23"/>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rgbClr val="262626"/>
              </a:buClr>
              <a:buSzPts val="5400"/>
              <a:buNone/>
              <a:defRPr b="0" sz="5400">
                <a:solidFill>
                  <a:srgbClr val="262626"/>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21" name="Shape 21"/>
        <p:cNvGrpSpPr/>
        <p:nvPr/>
      </p:nvGrpSpPr>
      <p:grpSpPr>
        <a:xfrm>
          <a:off x="0" y="0"/>
          <a:ext cx="0" cy="0"/>
          <a:chOff x="0" y="0"/>
          <a:chExt cx="0" cy="0"/>
        </a:xfrm>
      </p:grpSpPr>
      <p:sp>
        <p:nvSpPr>
          <p:cNvPr id="22" name="Google Shape;22;p25"/>
          <p:cNvSpPr txBox="1"/>
          <p:nvPr>
            <p:ph type="title"/>
          </p:nvPr>
        </p:nvSpPr>
        <p:spPr>
          <a:xfrm>
            <a:off x="6562816" y="457200"/>
            <a:ext cx="4837176" cy="19933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p:nvPr>
            <p:ph idx="2" type="pic"/>
          </p:nvPr>
        </p:nvSpPr>
        <p:spPr>
          <a:xfrm>
            <a:off x="-28882" y="0"/>
            <a:ext cx="6115050" cy="6858000"/>
          </a:xfrm>
          <a:prstGeom prst="parallelogram">
            <a:avLst>
              <a:gd fmla="val 25000" name="adj"/>
            </a:avLst>
          </a:prstGeom>
          <a:noFill/>
          <a:ln>
            <a:noFill/>
          </a:ln>
        </p:spPr>
      </p:sp>
      <p:sp>
        <p:nvSpPr>
          <p:cNvPr id="24" name="Google Shape;24;p25"/>
          <p:cNvSpPr txBox="1"/>
          <p:nvPr>
            <p:ph idx="1" type="body"/>
          </p:nvPr>
        </p:nvSpPr>
        <p:spPr>
          <a:xfrm>
            <a:off x="6562818" y="2752344"/>
            <a:ext cx="4837174" cy="3136392"/>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1800"/>
              <a:buNone/>
              <a:defRPr sz="1800" cap="none"/>
            </a:lvl1pPr>
            <a:lvl2pPr indent="-228600" lvl="1" marL="914400" algn="l">
              <a:lnSpc>
                <a:spcPct val="150000"/>
              </a:lnSpc>
              <a:spcBef>
                <a:spcPts val="1000"/>
              </a:spcBef>
              <a:spcAft>
                <a:spcPts val="0"/>
              </a:spcAft>
              <a:buClr>
                <a:schemeClr val="dk1"/>
              </a:buClr>
              <a:buSzPts val="1800"/>
              <a:buNone/>
              <a:defRPr sz="1800" cap="none"/>
            </a:lvl2pPr>
            <a:lvl3pPr indent="-228600" lvl="2" marL="1371600" algn="l">
              <a:lnSpc>
                <a:spcPct val="150000"/>
              </a:lnSpc>
              <a:spcBef>
                <a:spcPts val="1000"/>
              </a:spcBef>
              <a:spcAft>
                <a:spcPts val="0"/>
              </a:spcAft>
              <a:buClr>
                <a:schemeClr val="dk1"/>
              </a:buClr>
              <a:buSzPts val="1800"/>
              <a:buNone/>
              <a:defRPr sz="1800" cap="none"/>
            </a:lvl3pPr>
            <a:lvl4pPr indent="-228600" lvl="3" marL="1828800" algn="l">
              <a:lnSpc>
                <a:spcPct val="150000"/>
              </a:lnSpc>
              <a:spcBef>
                <a:spcPts val="1000"/>
              </a:spcBef>
              <a:spcAft>
                <a:spcPts val="0"/>
              </a:spcAft>
              <a:buClr>
                <a:schemeClr val="dk1"/>
              </a:buClr>
              <a:buSzPts val="1800"/>
              <a:buNone/>
              <a:defRPr sz="1800" cap="none"/>
            </a:lvl4pPr>
            <a:lvl5pPr indent="-228600" lvl="4" marL="2286000" algn="l">
              <a:lnSpc>
                <a:spcPct val="150000"/>
              </a:lnSpc>
              <a:spcBef>
                <a:spcPts val="1000"/>
              </a:spcBef>
              <a:spcAft>
                <a:spcPts val="0"/>
              </a:spcAft>
              <a:buClr>
                <a:schemeClr val="dk1"/>
              </a:buClr>
              <a:buSzPts val="1800"/>
              <a:buNone/>
              <a:defRPr sz="1800" cap="none"/>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25" name="Shape 25"/>
        <p:cNvGrpSpPr/>
        <p:nvPr/>
      </p:nvGrpSpPr>
      <p:grpSpPr>
        <a:xfrm>
          <a:off x="0" y="0"/>
          <a:ext cx="0" cy="0"/>
          <a:chOff x="0" y="0"/>
          <a:chExt cx="0" cy="0"/>
        </a:xfrm>
      </p:grpSpPr>
      <p:sp>
        <p:nvSpPr>
          <p:cNvPr id="26" name="Google Shape;26;p26"/>
          <p:cNvSpPr/>
          <p:nvPr>
            <p:ph idx="2" type="pic"/>
          </p:nvPr>
        </p:nvSpPr>
        <p:spPr>
          <a:xfrm>
            <a:off x="0" y="0"/>
            <a:ext cx="12192000" cy="6858000"/>
          </a:xfrm>
          <a:prstGeom prst="rect">
            <a:avLst/>
          </a:prstGeom>
          <a:solidFill>
            <a:schemeClr val="dk1"/>
          </a:solidFill>
          <a:ln>
            <a:noFill/>
          </a:ln>
        </p:spPr>
      </p:sp>
      <p:sp>
        <p:nvSpPr>
          <p:cNvPr id="27" name="Google Shape;27;p26"/>
          <p:cNvSpPr txBox="1"/>
          <p:nvPr>
            <p:ph type="title"/>
          </p:nvPr>
        </p:nvSpPr>
        <p:spPr>
          <a:xfrm>
            <a:off x="1362437" y="400485"/>
            <a:ext cx="9467127" cy="2527911"/>
          </a:xfrm>
          <a:prstGeom prst="rect">
            <a:avLst/>
          </a:prstGeom>
          <a:noFill/>
          <a:ln>
            <a:noFill/>
          </a:ln>
        </p:spPr>
        <p:txBody>
          <a:bodyPr anchorCtr="0" anchor="b" bIns="45700" lIns="91425" spcFirstLastPara="1" rIns="91425" wrap="square" tIns="45700">
            <a:noAutofit/>
          </a:bodyPr>
          <a:lstStyle>
            <a:lvl1pPr lvl="0" algn="ctr">
              <a:lnSpc>
                <a:spcPct val="90000"/>
              </a:lnSpc>
              <a:spcBef>
                <a:spcPts val="1000"/>
              </a:spcBef>
              <a:spcAft>
                <a:spcPts val="0"/>
              </a:spcAft>
              <a:buClr>
                <a:schemeClr val="lt1"/>
              </a:buClr>
              <a:buSzPts val="48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6"/>
          <p:cNvSpPr txBox="1"/>
          <p:nvPr>
            <p:ph idx="1" type="body"/>
          </p:nvPr>
        </p:nvSpPr>
        <p:spPr>
          <a:xfrm>
            <a:off x="1362075" y="3738622"/>
            <a:ext cx="9467850" cy="252791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ctr">
              <a:lnSpc>
                <a:spcPct val="90000"/>
              </a:lnSpc>
              <a:spcBef>
                <a:spcPts val="1000"/>
              </a:spcBef>
              <a:spcAft>
                <a:spcPts val="0"/>
              </a:spcAft>
              <a:buClr>
                <a:schemeClr val="lt1"/>
              </a:buClr>
              <a:buSzPts val="1800"/>
              <a:buNone/>
              <a:defRPr sz="1800">
                <a:solidFill>
                  <a:schemeClr val="lt1"/>
                </a:solidFill>
              </a:defRPr>
            </a:lvl2pPr>
            <a:lvl3pPr indent="-228600" lvl="2" marL="1371600" algn="ctr">
              <a:lnSpc>
                <a:spcPct val="90000"/>
              </a:lnSpc>
              <a:spcBef>
                <a:spcPts val="1000"/>
              </a:spcBef>
              <a:spcAft>
                <a:spcPts val="0"/>
              </a:spcAft>
              <a:buClr>
                <a:schemeClr val="lt1"/>
              </a:buClr>
              <a:buSzPts val="1800"/>
              <a:buNone/>
              <a:defRPr sz="1800">
                <a:solidFill>
                  <a:schemeClr val="lt1"/>
                </a:solidFill>
              </a:defRPr>
            </a:lvl3pPr>
            <a:lvl4pPr indent="-228600" lvl="3" marL="1828800" algn="ctr">
              <a:lnSpc>
                <a:spcPct val="90000"/>
              </a:lnSpc>
              <a:spcBef>
                <a:spcPts val="1000"/>
              </a:spcBef>
              <a:spcAft>
                <a:spcPts val="0"/>
              </a:spcAft>
              <a:buClr>
                <a:schemeClr val="lt1"/>
              </a:buClr>
              <a:buSzPts val="1800"/>
              <a:buNone/>
              <a:defRPr sz="1800">
                <a:solidFill>
                  <a:schemeClr val="lt1"/>
                </a:solidFill>
              </a:defRPr>
            </a:lvl4pPr>
            <a:lvl5pPr indent="-228600" lvl="4" marL="2286000" algn="ctr">
              <a:lnSpc>
                <a:spcPct val="90000"/>
              </a:lnSpc>
              <a:spcBef>
                <a:spcPts val="10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p:cSld name="Title + subtitle + picture">
    <p:spTree>
      <p:nvGrpSpPr>
        <p:cNvPr id="29" name="Shape 29"/>
        <p:cNvGrpSpPr/>
        <p:nvPr/>
      </p:nvGrpSpPr>
      <p:grpSpPr>
        <a:xfrm>
          <a:off x="0" y="0"/>
          <a:ext cx="0" cy="0"/>
          <a:chOff x="0" y="0"/>
          <a:chExt cx="0" cy="0"/>
        </a:xfrm>
      </p:grpSpPr>
      <p:sp>
        <p:nvSpPr>
          <p:cNvPr id="30" name="Google Shape;30;p27"/>
          <p:cNvSpPr txBox="1"/>
          <p:nvPr>
            <p:ph type="ctrTitle"/>
          </p:nvPr>
        </p:nvSpPr>
        <p:spPr>
          <a:xfrm>
            <a:off x="1117600" y="762000"/>
            <a:ext cx="5066250" cy="290068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7"/>
          <p:cNvSpPr/>
          <p:nvPr>
            <p:ph idx="2" type="pic"/>
          </p:nvPr>
        </p:nvSpPr>
        <p:spPr>
          <a:xfrm flipH="1">
            <a:off x="6086167" y="-22225"/>
            <a:ext cx="6080760" cy="6902450"/>
          </a:xfrm>
          <a:prstGeom prst="parallelogram">
            <a:avLst>
              <a:gd fmla="val 25000" name="adj"/>
            </a:avLst>
          </a:prstGeom>
          <a:noFill/>
          <a:ln>
            <a:noFill/>
          </a:ln>
        </p:spPr>
      </p:sp>
      <p:sp>
        <p:nvSpPr>
          <p:cNvPr id="32" name="Google Shape;32;p27"/>
          <p:cNvSpPr txBox="1"/>
          <p:nvPr>
            <p:ph idx="1" type="subTitle"/>
          </p:nvPr>
        </p:nvSpPr>
        <p:spPr>
          <a:xfrm>
            <a:off x="1117600" y="4145280"/>
            <a:ext cx="5066250" cy="690880"/>
          </a:xfrm>
          <a:prstGeom prst="rect">
            <a:avLst/>
          </a:prstGeom>
          <a:gradFill>
            <a:gsLst>
              <a:gs pos="0">
                <a:schemeClr val="accent5"/>
              </a:gs>
              <a:gs pos="50000">
                <a:schemeClr val="accent1"/>
              </a:gs>
              <a:gs pos="100000">
                <a:srgbClr val="E7995A"/>
              </a:gs>
            </a:gsLst>
            <a:lin ang="10200000" scaled="0"/>
          </a:gradFill>
          <a:ln>
            <a:noFill/>
          </a:ln>
        </p:spPr>
        <p:txBody>
          <a:bodyPr anchorCtr="0" anchor="ctr"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cap="none">
                <a:solidFill>
                  <a:schemeClr val="lt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33" name="Shape 33"/>
        <p:cNvGrpSpPr/>
        <p:nvPr/>
      </p:nvGrpSpPr>
      <p:grpSpPr>
        <a:xfrm>
          <a:off x="0" y="0"/>
          <a:ext cx="0" cy="0"/>
          <a:chOff x="0" y="0"/>
          <a:chExt cx="0" cy="0"/>
        </a:xfrm>
      </p:grpSpPr>
      <p:sp>
        <p:nvSpPr>
          <p:cNvPr id="34" name="Google Shape;34;p28"/>
          <p:cNvSpPr txBox="1"/>
          <p:nvPr>
            <p:ph type="title"/>
          </p:nvPr>
        </p:nvSpPr>
        <p:spPr>
          <a:xfrm>
            <a:off x="5242425" y="466344"/>
            <a:ext cx="6241651" cy="1710354"/>
          </a:xfrm>
          <a:prstGeom prst="rect">
            <a:avLst/>
          </a:prstGeom>
          <a:noFill/>
          <a:ln>
            <a:noFill/>
          </a:ln>
        </p:spPr>
        <p:txBody>
          <a:bodyPr anchorCtr="0" anchor="ctr" bIns="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8"/>
          <p:cNvSpPr/>
          <p:nvPr>
            <p:ph idx="2" type="pic"/>
          </p:nvPr>
        </p:nvSpPr>
        <p:spPr>
          <a:xfrm>
            <a:off x="0" y="0"/>
            <a:ext cx="4287838" cy="6858000"/>
          </a:xfrm>
          <a:prstGeom prst="rect">
            <a:avLst/>
          </a:prstGeom>
          <a:noFill/>
          <a:ln>
            <a:noFill/>
          </a:ln>
        </p:spPr>
      </p:sp>
      <p:sp>
        <p:nvSpPr>
          <p:cNvPr id="36" name="Google Shape;36;p28"/>
          <p:cNvSpPr txBox="1"/>
          <p:nvPr>
            <p:ph idx="1" type="body"/>
          </p:nvPr>
        </p:nvSpPr>
        <p:spPr>
          <a:xfrm>
            <a:off x="5242426" y="2286000"/>
            <a:ext cx="6241650" cy="34747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2"/>
              </a:buClr>
              <a:buSzPts val="1800"/>
              <a:buFont typeface="Noto Sans Symbols"/>
              <a:buChar char="▪"/>
              <a:defRPr sz="1800"/>
            </a:lvl1pPr>
            <a:lvl2pPr indent="-342900" lvl="1" marL="914400" algn="l">
              <a:lnSpc>
                <a:spcPct val="90000"/>
              </a:lnSpc>
              <a:spcBef>
                <a:spcPts val="1000"/>
              </a:spcBef>
              <a:spcAft>
                <a:spcPts val="0"/>
              </a:spcAft>
              <a:buClr>
                <a:schemeClr val="accent2"/>
              </a:buClr>
              <a:buSzPts val="1800"/>
              <a:buFont typeface="Noto Sans Symbols"/>
              <a:buChar char="▪"/>
              <a:defRPr sz="1800"/>
            </a:lvl2pPr>
            <a:lvl3pPr indent="-342900" lvl="2" marL="1371600" algn="l">
              <a:lnSpc>
                <a:spcPct val="90000"/>
              </a:lnSpc>
              <a:spcBef>
                <a:spcPts val="1000"/>
              </a:spcBef>
              <a:spcAft>
                <a:spcPts val="0"/>
              </a:spcAft>
              <a:buClr>
                <a:schemeClr val="accent2"/>
              </a:buClr>
              <a:buSzPts val="1800"/>
              <a:buFont typeface="Noto Sans Symbols"/>
              <a:buChar char="▪"/>
              <a:defRPr sz="1800"/>
            </a:lvl3pPr>
            <a:lvl4pPr indent="-342900" lvl="3" marL="1828800" algn="l">
              <a:lnSpc>
                <a:spcPct val="90000"/>
              </a:lnSpc>
              <a:spcBef>
                <a:spcPts val="1000"/>
              </a:spcBef>
              <a:spcAft>
                <a:spcPts val="0"/>
              </a:spcAft>
              <a:buClr>
                <a:schemeClr val="accent2"/>
              </a:buClr>
              <a:buSzPts val="1800"/>
              <a:buFont typeface="Noto Sans Symbols"/>
              <a:buChar char="▪"/>
              <a:defRPr sz="1800"/>
            </a:lvl4pPr>
            <a:lvl5pPr indent="-342900" lvl="4" marL="2286000" algn="l">
              <a:lnSpc>
                <a:spcPct val="90000"/>
              </a:lnSpc>
              <a:spcBef>
                <a:spcPts val="1000"/>
              </a:spcBef>
              <a:spcAft>
                <a:spcPts val="0"/>
              </a:spcAft>
              <a:buClr>
                <a:schemeClr val="accent2"/>
              </a:buClr>
              <a:buSzPts val="1800"/>
              <a:buFont typeface="Noto Sans Symbols"/>
              <a:buChar char="▪"/>
              <a:defRPr sz="1800"/>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p:nvPr/>
        </p:nvSpPr>
        <p:spPr>
          <a:xfrm>
            <a:off x="5291586" y="6303963"/>
            <a:ext cx="4287186" cy="554037"/>
          </a:xfrm>
          <a:prstGeom prst="rect">
            <a:avLst/>
          </a:prstGeom>
          <a:gradFill>
            <a:gsLst>
              <a:gs pos="0">
                <a:schemeClr val="accent5"/>
              </a:gs>
              <a:gs pos="50000">
                <a:schemeClr val="accent1"/>
              </a:gs>
              <a:gs pos="100000">
                <a:srgbClr val="E7995A"/>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38" name="Shape 38"/>
        <p:cNvGrpSpPr/>
        <p:nvPr/>
      </p:nvGrpSpPr>
      <p:grpSpPr>
        <a:xfrm>
          <a:off x="0" y="0"/>
          <a:ext cx="0" cy="0"/>
          <a:chOff x="0" y="0"/>
          <a:chExt cx="0" cy="0"/>
        </a:xfrm>
      </p:grpSpPr>
      <p:sp>
        <p:nvSpPr>
          <p:cNvPr id="39" name="Google Shape;39;p29"/>
          <p:cNvSpPr txBox="1"/>
          <p:nvPr>
            <p:ph type="ctrTitle"/>
          </p:nvPr>
        </p:nvSpPr>
        <p:spPr>
          <a:xfrm>
            <a:off x="1524000" y="1143000"/>
            <a:ext cx="9144000" cy="22860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9"/>
          <p:cNvSpPr txBox="1"/>
          <p:nvPr>
            <p:ph idx="1" type="subTitle"/>
          </p:nvPr>
        </p:nvSpPr>
        <p:spPr>
          <a:xfrm>
            <a:off x="1524000" y="3835198"/>
            <a:ext cx="9144000" cy="683219"/>
          </a:xfrm>
          <a:prstGeom prst="rect">
            <a:avLst/>
          </a:prstGeom>
          <a:gradFill>
            <a:gsLst>
              <a:gs pos="0">
                <a:schemeClr val="accent5"/>
              </a:gs>
              <a:gs pos="50000">
                <a:schemeClr val="accent1"/>
              </a:gs>
              <a:gs pos="100000">
                <a:srgbClr val="E7995A"/>
              </a:gs>
            </a:gsLst>
            <a:path path="circle">
              <a:fillToRect l="100%" t="100%"/>
            </a:path>
            <a:tileRect b="-100%" r="-100%"/>
          </a:gradFill>
          <a:ln>
            <a:noFill/>
          </a:ln>
        </p:spPr>
        <p:txBody>
          <a:bodyPr anchorCtr="0" anchor="ctr"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spTree>
      <p:nvGrpSpPr>
        <p:cNvPr id="41" name="Shape 41"/>
        <p:cNvGrpSpPr/>
        <p:nvPr/>
      </p:nvGrpSpPr>
      <p:grpSpPr>
        <a:xfrm>
          <a:off x="0" y="0"/>
          <a:ext cx="0" cy="0"/>
          <a:chOff x="0" y="0"/>
          <a:chExt cx="0" cy="0"/>
        </a:xfrm>
      </p:grpSpPr>
      <p:sp>
        <p:nvSpPr>
          <p:cNvPr id="42" name="Google Shape;42;p30"/>
          <p:cNvSpPr/>
          <p:nvPr/>
        </p:nvSpPr>
        <p:spPr>
          <a:xfrm>
            <a:off x="0" y="6303963"/>
            <a:ext cx="12192000" cy="554037"/>
          </a:xfrm>
          <a:prstGeom prst="rect">
            <a:avLst/>
          </a:prstGeom>
          <a:gradFill>
            <a:gsLst>
              <a:gs pos="0">
                <a:schemeClr val="accent5"/>
              </a:gs>
              <a:gs pos="50000">
                <a:schemeClr val="accent1"/>
              </a:gs>
              <a:gs pos="100000">
                <a:srgbClr val="E7995A"/>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0"/>
          <p:cNvSpPr txBox="1"/>
          <p:nvPr>
            <p:ph type="title"/>
          </p:nvPr>
        </p:nvSpPr>
        <p:spPr>
          <a:xfrm>
            <a:off x="838200" y="365760"/>
            <a:ext cx="10515600" cy="132588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 type="body"/>
          </p:nvPr>
        </p:nvSpPr>
        <p:spPr>
          <a:xfrm>
            <a:off x="838199" y="2024781"/>
            <a:ext cx="5212079" cy="4137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0"/>
          <p:cNvSpPr txBox="1"/>
          <p:nvPr>
            <p:ph idx="2" type="body"/>
          </p:nvPr>
        </p:nvSpPr>
        <p:spPr>
          <a:xfrm>
            <a:off x="6459795" y="2024780"/>
            <a:ext cx="4894006" cy="4137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800"/>
              <a:buFont typeface="Noto Sans Symbols"/>
              <a:buNone/>
              <a:defRPr sz="1800">
                <a:latin typeface="Calibri"/>
                <a:ea typeface="Calibri"/>
                <a:cs typeface="Calibri"/>
                <a:sym typeface="Calibri"/>
              </a:defRPr>
            </a:lvl1pPr>
            <a:lvl2pPr indent="-342900" lvl="1" marL="9144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2pPr>
            <a:lvl3pPr indent="-342900" lvl="2" marL="13716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3pPr>
            <a:lvl4pPr indent="-342900" lvl="3" marL="18288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4pPr>
            <a:lvl5pPr indent="-342900" lvl="4" marL="2286000" algn="l">
              <a:lnSpc>
                <a:spcPct val="90000"/>
              </a:lnSpc>
              <a:spcBef>
                <a:spcPts val="1000"/>
              </a:spcBef>
              <a:spcAft>
                <a:spcPts val="0"/>
              </a:spcAft>
              <a:buClr>
                <a:schemeClr val="accent2"/>
              </a:buClr>
              <a:buSzPts val="1800"/>
              <a:buFont typeface="Noto Sans Symbols"/>
              <a:buChar char="▪"/>
              <a:defRPr sz="1800">
                <a:latin typeface="Calibri"/>
                <a:ea typeface="Calibri"/>
                <a:cs typeface="Calibri"/>
                <a:sym typeface="Calibr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800"/>
              <a:buFont typeface="Calibri"/>
              <a:buNone/>
              <a:defRPr b="0" i="0" sz="4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drive.google.com/file/d/1CaiE3P12UFb2leOkyp_yQqCkTtYaEgGo/view?usp=drive_l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349829" y="1730829"/>
            <a:ext cx="9598908" cy="2286000"/>
          </a:xfrm>
          <a:prstGeom prst="rect">
            <a:avLst/>
          </a:prstGeom>
          <a:noFill/>
          <a:ln>
            <a:noFill/>
          </a:ln>
        </p:spPr>
        <p:txBody>
          <a:bodyPr anchorCtr="0" anchor="ctr" bIns="45700" lIns="91425" spcFirstLastPara="1" rIns="91425" wrap="square" tIns="45700">
            <a:noAutofit/>
          </a:bodyPr>
          <a:lstStyle/>
          <a:p>
            <a:pPr indent="0" lvl="0" marL="457200" marR="0" rtl="0" algn="l">
              <a:lnSpc>
                <a:spcPct val="90000"/>
              </a:lnSpc>
              <a:spcBef>
                <a:spcPts val="0"/>
              </a:spcBef>
              <a:spcAft>
                <a:spcPts val="0"/>
              </a:spcAft>
              <a:buClr>
                <a:schemeClr val="lt1"/>
              </a:buClr>
              <a:buSzPts val="2800"/>
              <a:buFont typeface="Arial"/>
              <a:buNone/>
            </a:pPr>
            <a:br>
              <a:rPr b="1" i="0" lang="en-US" sz="2800">
                <a:latin typeface="Arial"/>
                <a:ea typeface="Arial"/>
                <a:cs typeface="Arial"/>
                <a:sym typeface="Arial"/>
              </a:rPr>
            </a:br>
            <a:r>
              <a:rPr b="1" i="1" lang="en-US" sz="2800">
                <a:latin typeface="Arial"/>
                <a:ea typeface="Arial"/>
                <a:cs typeface="Arial"/>
                <a:sym typeface="Arial"/>
              </a:rPr>
              <a:t>ENHANCING </a:t>
            </a:r>
            <a:br>
              <a:rPr b="1" i="1" lang="en-US" sz="2800">
                <a:latin typeface="Arial"/>
                <a:ea typeface="Arial"/>
                <a:cs typeface="Arial"/>
                <a:sym typeface="Arial"/>
              </a:rPr>
            </a:br>
            <a:r>
              <a:rPr b="1" i="1" lang="en-US" sz="2800">
                <a:solidFill>
                  <a:srgbClr val="747474"/>
                </a:solidFill>
                <a:latin typeface="Arial"/>
                <a:ea typeface="Arial"/>
                <a:cs typeface="Arial"/>
                <a:sym typeface="Arial"/>
              </a:rPr>
              <a:t>PRODUCT RECOMMENDATIONS</a:t>
            </a:r>
            <a:br>
              <a:rPr b="1" i="1" lang="en-US" sz="2800">
                <a:solidFill>
                  <a:srgbClr val="747474"/>
                </a:solidFill>
                <a:latin typeface="Arial"/>
                <a:ea typeface="Arial"/>
                <a:cs typeface="Arial"/>
                <a:sym typeface="Arial"/>
              </a:rPr>
            </a:br>
            <a:r>
              <a:rPr b="1" i="1" lang="en-US" sz="2800">
                <a:solidFill>
                  <a:srgbClr val="F1BF97"/>
                </a:solidFill>
                <a:latin typeface="Arial"/>
                <a:ea typeface="Arial"/>
                <a:cs typeface="Arial"/>
                <a:sym typeface="Arial"/>
              </a:rPr>
              <a:t>WITH MULTI AGENT LANGCHAIN CHATBOTS</a:t>
            </a:r>
            <a:endParaRPr b="1" i="0" sz="2800">
              <a:solidFill>
                <a:srgbClr val="F1BF97"/>
              </a:solidFill>
              <a:latin typeface="Arial"/>
              <a:ea typeface="Arial"/>
              <a:cs typeface="Arial"/>
              <a:sym typeface="Arial"/>
            </a:endParaRPr>
          </a:p>
        </p:txBody>
      </p:sp>
      <p:pic>
        <p:nvPicPr>
          <p:cNvPr id="85" name="Google Shape;85;p1"/>
          <p:cNvPicPr preferRelativeResize="0"/>
          <p:nvPr>
            <p:ph idx="2" type="pic"/>
          </p:nvPr>
        </p:nvPicPr>
        <p:blipFill rotWithShape="1">
          <a:blip r:embed="rId3">
            <a:alphaModFix/>
          </a:blip>
          <a:srcRect b="0" l="14444" r="14442" t="0"/>
          <a:stretch/>
        </p:blipFill>
        <p:spPr>
          <a:xfrm>
            <a:off x="0" y="0"/>
            <a:ext cx="12192000" cy="6858000"/>
          </a:xfrm>
          <a:prstGeom prst="rect">
            <a:avLst/>
          </a:prstGeom>
          <a:noFill/>
          <a:ln>
            <a:noFill/>
          </a:ln>
        </p:spPr>
      </p:pic>
      <p:sp>
        <p:nvSpPr>
          <p:cNvPr id="86" name="Google Shape;86;p1"/>
          <p:cNvSpPr txBox="1"/>
          <p:nvPr/>
        </p:nvSpPr>
        <p:spPr>
          <a:xfrm>
            <a:off x="6096000" y="4289125"/>
            <a:ext cx="57150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2"/>
                </a:solidFill>
                <a:latin typeface="Arial"/>
                <a:ea typeface="Arial"/>
                <a:cs typeface="Arial"/>
                <a:sym typeface="Arial"/>
              </a:rPr>
              <a:t>SPHARK-D Bot </a:t>
            </a:r>
            <a:endParaRPr b="0" i="0" sz="1400" u="none" cap="none" strike="noStrike">
              <a:solidFill>
                <a:schemeClr val="l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2"/>
                </a:solidFill>
                <a:latin typeface="Arial"/>
                <a:ea typeface="Arial"/>
                <a:cs typeface="Arial"/>
                <a:sym typeface="Arial"/>
              </a:rPr>
              <a:t>A Generative AI-Powered Shopping Assistant</a:t>
            </a:r>
            <a:endParaRPr b="0" i="0" sz="2400" u="none" cap="none" strike="noStrike">
              <a:solidFill>
                <a:schemeClr val="lt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2"/>
                </a:solidFill>
                <a:latin typeface="Arial"/>
                <a:ea typeface="Arial"/>
                <a:cs typeface="Arial"/>
                <a:sym typeface="Arial"/>
              </a:rPr>
              <a:t>Ask Anything and Elevate Your Shopping Experience!</a:t>
            </a:r>
            <a:endParaRPr b="0" i="0" sz="1400" u="none" cap="none" strike="noStrike">
              <a:solidFill>
                <a:schemeClr val="l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 </a:t>
            </a:r>
            <a:r>
              <a:rPr b="1" i="0" lang="en-US" sz="2800" u="none" cap="none" strike="noStrike">
                <a:solidFill>
                  <a:schemeClr val="lt1"/>
                </a:solidFill>
                <a:latin typeface="Ubuntu"/>
                <a:ea typeface="Ubuntu"/>
                <a:cs typeface="Ubuntu"/>
                <a:sym typeface="Ubuntu"/>
              </a:rPr>
              <a:t>TECHNICAL ARCHITECTURE</a:t>
            </a:r>
            <a:endParaRPr b="0" i="0" sz="2800" u="none" cap="none" strike="noStrike">
              <a:solidFill>
                <a:schemeClr val="lt1"/>
              </a:solidFill>
              <a:latin typeface="Ubuntu"/>
              <a:ea typeface="Ubuntu"/>
              <a:cs typeface="Ubuntu"/>
              <a:sym typeface="Ubuntu"/>
            </a:endParaRPr>
          </a:p>
        </p:txBody>
      </p:sp>
      <p:sp>
        <p:nvSpPr>
          <p:cNvPr id="186" name="Google Shape;186;p13"/>
          <p:cNvSpPr txBox="1"/>
          <p:nvPr/>
        </p:nvSpPr>
        <p:spPr>
          <a:xfrm>
            <a:off x="5283200" y="1028451"/>
            <a:ext cx="6693000" cy="54180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Ubuntu"/>
                <a:ea typeface="Ubuntu"/>
                <a:cs typeface="Ubuntu"/>
                <a:sym typeface="Ubuntu"/>
              </a:rPr>
              <a:t>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200"/>
              <a:buFont typeface="Arial"/>
              <a:buNone/>
            </a:pPr>
            <a:r>
              <a:rPr b="1" lang="en-US">
                <a:solidFill>
                  <a:srgbClr val="222222"/>
                </a:solidFill>
                <a:latin typeface="Ubuntu"/>
                <a:ea typeface="Ubuntu"/>
                <a:cs typeface="Ubuntu"/>
                <a:sym typeface="Ubuntu"/>
              </a:rPr>
              <a:t>7. Final Output</a:t>
            </a:r>
            <a:endParaRPr b="0" i="0" sz="12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400"/>
              <a:buFont typeface="Arial"/>
              <a:buNone/>
            </a:pPr>
            <a:r>
              <a:rPr lang="en-US">
                <a:solidFill>
                  <a:srgbClr val="222222"/>
                </a:solidFill>
                <a:latin typeface="Ubuntu"/>
                <a:ea typeface="Ubuntu"/>
                <a:cs typeface="Ubuntu"/>
                <a:sym typeface="Ubuntu"/>
              </a:rPr>
              <a:t>The chatbot displays product suggestions and recommendations in the user interface, complete with:</a:t>
            </a:r>
            <a:endParaRPr>
              <a:solidFill>
                <a:srgbClr val="222222"/>
              </a:solidFill>
              <a:latin typeface="Ubuntu"/>
              <a:ea typeface="Ubuntu"/>
              <a:cs typeface="Ubuntu"/>
              <a:sym typeface="Ubuntu"/>
            </a:endParaRPr>
          </a:p>
          <a:p>
            <a:pPr indent="-317500" lvl="1" marL="1371600" marR="0" rtl="0" algn="l">
              <a:lnSpc>
                <a:spcPct val="100000"/>
              </a:lnSpc>
              <a:spcBef>
                <a:spcPts val="0"/>
              </a:spcBef>
              <a:spcAft>
                <a:spcPts val="0"/>
              </a:spcAft>
              <a:buClr>
                <a:srgbClr val="222222"/>
              </a:buClr>
              <a:buSzPts val="1400"/>
              <a:buFont typeface="Ubuntu"/>
              <a:buChar char="○"/>
            </a:pPr>
            <a:r>
              <a:rPr lang="en-US">
                <a:solidFill>
                  <a:srgbClr val="222222"/>
                </a:solidFill>
                <a:latin typeface="Ubuntu"/>
                <a:ea typeface="Ubuntu"/>
                <a:cs typeface="Ubuntu"/>
                <a:sym typeface="Ubuntu"/>
              </a:rPr>
              <a:t>Product details</a:t>
            </a:r>
            <a:endParaRPr>
              <a:solidFill>
                <a:srgbClr val="222222"/>
              </a:solidFill>
              <a:latin typeface="Ubuntu"/>
              <a:ea typeface="Ubuntu"/>
              <a:cs typeface="Ubuntu"/>
              <a:sym typeface="Ubuntu"/>
            </a:endParaRPr>
          </a:p>
          <a:p>
            <a:pPr indent="-317500" lvl="1" marL="1371600" marR="0" rtl="0" algn="l">
              <a:lnSpc>
                <a:spcPct val="100000"/>
              </a:lnSpc>
              <a:spcBef>
                <a:spcPts val="0"/>
              </a:spcBef>
              <a:spcAft>
                <a:spcPts val="0"/>
              </a:spcAft>
              <a:buClr>
                <a:srgbClr val="222222"/>
              </a:buClr>
              <a:buSzPts val="1400"/>
              <a:buFont typeface="Ubuntu"/>
              <a:buChar char="○"/>
            </a:pPr>
            <a:r>
              <a:rPr lang="en-US">
                <a:solidFill>
                  <a:srgbClr val="222222"/>
                </a:solidFill>
                <a:latin typeface="Ubuntu"/>
                <a:ea typeface="Ubuntu"/>
                <a:cs typeface="Ubuntu"/>
                <a:sym typeface="Ubuntu"/>
              </a:rPr>
              <a:t>Reviews and ratings</a:t>
            </a:r>
            <a:endParaRPr>
              <a:solidFill>
                <a:srgbClr val="222222"/>
              </a:solidFill>
              <a:latin typeface="Ubuntu"/>
              <a:ea typeface="Ubuntu"/>
              <a:cs typeface="Ubuntu"/>
              <a:sym typeface="Ubuntu"/>
            </a:endParaRPr>
          </a:p>
          <a:p>
            <a:pPr indent="-317500" lvl="1" marL="1371600" marR="0" rtl="0" algn="l">
              <a:lnSpc>
                <a:spcPct val="100000"/>
              </a:lnSpc>
              <a:spcBef>
                <a:spcPts val="0"/>
              </a:spcBef>
              <a:spcAft>
                <a:spcPts val="0"/>
              </a:spcAft>
              <a:buClr>
                <a:srgbClr val="222222"/>
              </a:buClr>
              <a:buSzPts val="1400"/>
              <a:buFont typeface="Ubuntu"/>
              <a:buChar char="○"/>
            </a:pPr>
            <a:r>
              <a:rPr lang="en-US">
                <a:solidFill>
                  <a:srgbClr val="222222"/>
                </a:solidFill>
                <a:latin typeface="Ubuntu"/>
                <a:ea typeface="Ubuntu"/>
                <a:cs typeface="Ubuntu"/>
                <a:sym typeface="Ubuntu"/>
              </a:rPr>
              <a:t>Images and pricing information</a:t>
            </a:r>
            <a:endParaRPr>
              <a:solidFill>
                <a:srgbClr val="222222"/>
              </a:solidFill>
              <a:latin typeface="Ubuntu"/>
              <a:ea typeface="Ubuntu"/>
              <a:cs typeface="Ubuntu"/>
              <a:sym typeface="Ubuntu"/>
            </a:endParaRPr>
          </a:p>
          <a:p>
            <a:pPr indent="-317500" lvl="1" marL="1371600" marR="0" rtl="0" algn="l">
              <a:lnSpc>
                <a:spcPct val="100000"/>
              </a:lnSpc>
              <a:spcBef>
                <a:spcPts val="0"/>
              </a:spcBef>
              <a:spcAft>
                <a:spcPts val="0"/>
              </a:spcAft>
              <a:buClr>
                <a:srgbClr val="222222"/>
              </a:buClr>
              <a:buSzPts val="1400"/>
              <a:buFont typeface="Ubuntu"/>
              <a:buChar char="○"/>
            </a:pPr>
            <a:r>
              <a:rPr lang="en-US">
                <a:solidFill>
                  <a:srgbClr val="222222"/>
                </a:solidFill>
                <a:latin typeface="Ubuntu"/>
                <a:ea typeface="Ubuntu"/>
                <a:cs typeface="Ubuntu"/>
                <a:sym typeface="Ubuntu"/>
              </a:rPr>
              <a:t>Product recommendation with reasoning.</a:t>
            </a:r>
            <a:endParaRPr b="0" i="0" sz="1200" u="none" cap="none" strike="noStrike">
              <a:solidFill>
                <a:srgbClr val="222222"/>
              </a:solidFill>
              <a:latin typeface="Ubuntu"/>
              <a:ea typeface="Ubuntu"/>
              <a:cs typeface="Ubuntu"/>
              <a:sym typeface="Ubuntu"/>
            </a:endParaRPr>
          </a:p>
          <a:p>
            <a:pPr indent="0" lvl="0" marL="914400" marR="0" rtl="0" algn="l">
              <a:lnSpc>
                <a:spcPct val="100000"/>
              </a:lnSpc>
              <a:spcBef>
                <a:spcPts val="0"/>
              </a:spcBef>
              <a:spcAft>
                <a:spcPts val="0"/>
              </a:spcAft>
              <a:buClr>
                <a:srgbClr val="000000"/>
              </a:buClr>
              <a:buSzPts val="1200"/>
              <a:buFont typeface="Arial"/>
              <a:buNone/>
            </a:pPr>
            <a:r>
              <a:t/>
            </a:r>
            <a:endParaRPr sz="1200">
              <a:solidFill>
                <a:srgbClr val="222222"/>
              </a:solidFill>
              <a:latin typeface="Ubuntu"/>
              <a:ea typeface="Ubuntu"/>
              <a:cs typeface="Ubuntu"/>
              <a:sym typeface="Ubuntu"/>
            </a:endParaRPr>
          </a:p>
          <a:p>
            <a:pPr indent="0" lvl="0" marL="914400" marR="0" rtl="0" algn="l">
              <a:lnSpc>
                <a:spcPct val="100000"/>
              </a:lnSpc>
              <a:spcBef>
                <a:spcPts val="0"/>
              </a:spcBef>
              <a:spcAft>
                <a:spcPts val="0"/>
              </a:spcAft>
              <a:buClr>
                <a:srgbClr val="000000"/>
              </a:buClr>
              <a:buSzPts val="1200"/>
              <a:buFont typeface="Arial"/>
              <a:buNone/>
            </a:pPr>
            <a:r>
              <a:t/>
            </a:r>
            <a:endParaRPr sz="1200">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222222"/>
                </a:solidFill>
                <a:latin typeface="Ubuntu"/>
                <a:ea typeface="Ubuntu"/>
                <a:cs typeface="Ubuntu"/>
                <a:sym typeface="Ubuntu"/>
              </a:rPr>
              <a:t>Key Technical Tools/Models Used:</a:t>
            </a:r>
            <a:endParaRPr b="0" i="0" sz="1400" u="none" cap="none" strike="noStrike">
              <a:solidFill>
                <a:srgbClr val="222222"/>
              </a:solidFill>
              <a:latin typeface="Ubuntu"/>
              <a:ea typeface="Ubuntu"/>
              <a:cs typeface="Ubuntu"/>
              <a:sym typeface="Ubuntu"/>
            </a:endParaRPr>
          </a:p>
          <a:p>
            <a:pPr indent="-285750" lvl="1" marL="742950" marR="0" rtl="0" algn="l">
              <a:lnSpc>
                <a:spcPct val="100000"/>
              </a:lnSpc>
              <a:spcBef>
                <a:spcPts val="0"/>
              </a:spcBef>
              <a:spcAft>
                <a:spcPts val="0"/>
              </a:spcAft>
              <a:buClr>
                <a:srgbClr val="222222"/>
              </a:buClr>
              <a:buSzPts val="1400"/>
              <a:buFont typeface="Arial"/>
              <a:buChar char="•"/>
            </a:pPr>
            <a:r>
              <a:rPr b="1" i="0" lang="en-US" sz="1400" u="none" cap="none" strike="noStrike">
                <a:solidFill>
                  <a:srgbClr val="222222"/>
                </a:solidFill>
                <a:latin typeface="Ubuntu"/>
                <a:ea typeface="Ubuntu"/>
                <a:cs typeface="Ubuntu"/>
                <a:sym typeface="Ubuntu"/>
              </a:rPr>
              <a:t>Large Language Models (LLMs):</a:t>
            </a:r>
            <a:r>
              <a:rPr b="0" i="0" lang="en-US" sz="1400" u="none" cap="none" strike="noStrike">
                <a:solidFill>
                  <a:srgbClr val="222222"/>
                </a:solidFill>
                <a:latin typeface="Ubuntu"/>
                <a:ea typeface="Ubuntu"/>
                <a:cs typeface="Ubuntu"/>
                <a:sym typeface="Ubuntu"/>
              </a:rPr>
              <a:t> GPT-4, GPT-3.5, or Hugging Face models for query embeddings, Sentence Transformer, DALL-E for image generation.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22222"/>
              </a:buClr>
              <a:buSzPts val="1400"/>
              <a:buFont typeface="Arial"/>
              <a:buChar char="•"/>
            </a:pPr>
            <a:r>
              <a:rPr b="1" i="0" lang="en-US" sz="1400" u="none" cap="none" strike="noStrike">
                <a:solidFill>
                  <a:srgbClr val="222222"/>
                </a:solidFill>
                <a:latin typeface="Ubuntu"/>
                <a:ea typeface="Ubuntu"/>
                <a:cs typeface="Ubuntu"/>
                <a:sym typeface="Ubuntu"/>
              </a:rPr>
              <a:t>Knowledge Base VectorDB (FAISS):</a:t>
            </a:r>
            <a:r>
              <a:rPr b="0" i="0" lang="en-US" sz="1400" u="none" cap="none" strike="noStrike">
                <a:solidFill>
                  <a:srgbClr val="222222"/>
                </a:solidFill>
                <a:latin typeface="Ubuntu"/>
                <a:ea typeface="Ubuntu"/>
                <a:cs typeface="Ubuntu"/>
                <a:sym typeface="Ubuntu"/>
              </a:rPr>
              <a:t> Stores and retrieves structured and unstructured data.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22222"/>
              </a:buClr>
              <a:buSzPts val="1400"/>
              <a:buFont typeface="Arial"/>
              <a:buChar char="•"/>
            </a:pPr>
            <a:r>
              <a:rPr b="1" i="0" lang="en-US" sz="1400" u="none" cap="none" strike="noStrike">
                <a:solidFill>
                  <a:srgbClr val="222222"/>
                </a:solidFill>
                <a:latin typeface="Ubuntu"/>
                <a:ea typeface="Ubuntu"/>
                <a:cs typeface="Ubuntu"/>
                <a:sym typeface="Ubuntu"/>
              </a:rPr>
              <a:t>Multi-Agent System:</a:t>
            </a:r>
            <a:r>
              <a:rPr b="0" i="0" lang="en-US" sz="1400" u="none" cap="none" strike="noStrike">
                <a:solidFill>
                  <a:srgbClr val="222222"/>
                </a:solidFill>
                <a:latin typeface="Ubuntu"/>
                <a:ea typeface="Ubuntu"/>
                <a:cs typeface="Ubuntu"/>
                <a:sym typeface="Ubuntu"/>
              </a:rPr>
              <a:t> Ensures modular and specialized processing for better efficiency.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22222"/>
              </a:buClr>
              <a:buSzPts val="1400"/>
              <a:buFont typeface="Arial"/>
              <a:buChar char="•"/>
            </a:pPr>
            <a:r>
              <a:rPr b="1" i="0" lang="en-US" sz="1400" u="none" cap="none" strike="noStrike">
                <a:solidFill>
                  <a:srgbClr val="222222"/>
                </a:solidFill>
                <a:latin typeface="Ubuntu"/>
                <a:ea typeface="Ubuntu"/>
                <a:cs typeface="Ubuntu"/>
                <a:sym typeface="Ubuntu"/>
              </a:rPr>
              <a:t>Guardrails:</a:t>
            </a:r>
            <a:r>
              <a:rPr b="0" i="0" lang="en-US" sz="1400" u="none" cap="none" strike="noStrike">
                <a:solidFill>
                  <a:srgbClr val="222222"/>
                </a:solidFill>
                <a:latin typeface="Ubuntu"/>
                <a:ea typeface="Ubuntu"/>
                <a:cs typeface="Ubuntu"/>
                <a:sym typeface="Ubuntu"/>
              </a:rPr>
              <a:t> Protect against errors or unintended behaviors in responses.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Ubuntu"/>
                <a:ea typeface="Ubuntu"/>
                <a:cs typeface="Ubuntu"/>
                <a:sym typeface="Ubuntu"/>
              </a:rPr>
              <a:t>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rgbClr val="222222"/>
                </a:solidFill>
                <a:latin typeface="Ubuntu"/>
                <a:ea typeface="Ubuntu"/>
                <a:cs typeface="Ubuntu"/>
                <a:sym typeface="Ubuntu"/>
              </a:rPr>
              <a:t>This architecture ensures a seamless, user-friendly experience by combining advanced AI techniques with structured workflows for intelligent product recommendations.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Ubuntu"/>
              <a:ea typeface="Ubuntu"/>
              <a:cs typeface="Ubuntu"/>
              <a:sym typeface="Ubuntu"/>
            </a:endParaRPr>
          </a:p>
        </p:txBody>
      </p:sp>
      <p:pic>
        <p:nvPicPr>
          <p:cNvPr id="187" name="Google Shape;187;p13"/>
          <p:cNvPicPr preferRelativeResize="0"/>
          <p:nvPr/>
        </p:nvPicPr>
        <p:blipFill>
          <a:blip r:embed="rId3">
            <a:alphaModFix/>
          </a:blip>
          <a:stretch>
            <a:fillRect/>
          </a:stretch>
        </p:blipFill>
        <p:spPr>
          <a:xfrm>
            <a:off x="137850" y="1698713"/>
            <a:ext cx="4978401" cy="4874290"/>
          </a:xfrm>
          <a:prstGeom prst="rect">
            <a:avLst/>
          </a:prstGeom>
          <a:noFill/>
          <a:ln>
            <a:noFill/>
          </a:ln>
        </p:spPr>
      </p:pic>
      <p:sp>
        <p:nvSpPr>
          <p:cNvPr id="188" name="Google Shape;188;p13"/>
          <p:cNvSpPr txBox="1"/>
          <p:nvPr/>
        </p:nvSpPr>
        <p:spPr>
          <a:xfrm>
            <a:off x="829925" y="960550"/>
            <a:ext cx="48051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Agent Orchestration </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14"/>
          <p:cNvGrpSpPr/>
          <p:nvPr/>
        </p:nvGrpSpPr>
        <p:grpSpPr>
          <a:xfrm>
            <a:off x="5856816" y="1197533"/>
            <a:ext cx="5690288" cy="3983615"/>
            <a:chOff x="6563542" y="1271110"/>
            <a:chExt cx="5458800" cy="2976011"/>
          </a:xfrm>
        </p:grpSpPr>
        <p:sp>
          <p:nvSpPr>
            <p:cNvPr id="194" name="Google Shape;194;p14"/>
            <p:cNvSpPr txBox="1"/>
            <p:nvPr/>
          </p:nvSpPr>
          <p:spPr>
            <a:xfrm>
              <a:off x="6563542" y="1271110"/>
              <a:ext cx="5458800" cy="1173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Challenges &amp; Solutions</a:t>
              </a:r>
              <a:endParaRPr b="1" i="0" sz="4800" u="none" cap="none" strike="noStrike">
                <a:solidFill>
                  <a:schemeClr val="lt1"/>
                </a:solidFill>
                <a:latin typeface="Calibri"/>
                <a:ea typeface="Calibri"/>
                <a:cs typeface="Calibri"/>
                <a:sym typeface="Calibri"/>
              </a:endParaRPr>
            </a:p>
          </p:txBody>
        </p:sp>
        <p:sp>
          <p:nvSpPr>
            <p:cNvPr id="195" name="Google Shape;195;p14"/>
            <p:cNvSpPr txBox="1"/>
            <p:nvPr/>
          </p:nvSpPr>
          <p:spPr>
            <a:xfrm>
              <a:off x="6655342" y="2568643"/>
              <a:ext cx="4777096" cy="1678478"/>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Challenges Faced in Capstone Project: Chatbot for Product Recommendation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Data Preparation and Integration</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Multi-Agent Orchestration</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Limitations of RAG Approach</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Technical and Tooling Limitations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Model and Workflow Dependencies</a:t>
              </a:r>
              <a:endParaRPr b="0" i="0" sz="2000" u="none" cap="none" strike="noStrike">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000"/>
              <a:buFont typeface="Ubuntu"/>
              <a:buNone/>
            </a:pPr>
            <a:r>
              <a:rPr b="1" i="0" lang="en-US" sz="2000" u="none" cap="none" strike="noStrike">
                <a:solidFill>
                  <a:schemeClr val="lt1"/>
                </a:solidFill>
                <a:latin typeface="Ubuntu"/>
                <a:ea typeface="Ubuntu"/>
                <a:cs typeface="Ubuntu"/>
                <a:sym typeface="Ubuntu"/>
              </a:rPr>
              <a:t>CHALLENGES FACED IN CAPSTONE PROJECT: CHATBOT FOR PRODUCT RECOMMENDATION</a:t>
            </a:r>
            <a:endParaRPr b="0" i="0" sz="2000" u="none" cap="none" strike="noStrike">
              <a:solidFill>
                <a:schemeClr val="lt1"/>
              </a:solidFill>
              <a:latin typeface="Ubuntu"/>
              <a:ea typeface="Ubuntu"/>
              <a:cs typeface="Ubuntu"/>
              <a:sym typeface="Ubuntu"/>
            </a:endParaRPr>
          </a:p>
        </p:txBody>
      </p:sp>
      <p:sp>
        <p:nvSpPr>
          <p:cNvPr id="201" name="Google Shape;201;p15"/>
          <p:cNvSpPr txBox="1"/>
          <p:nvPr/>
        </p:nvSpPr>
        <p:spPr>
          <a:xfrm>
            <a:off x="511625" y="840300"/>
            <a:ext cx="5742600" cy="5720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400"/>
              </a:spcBef>
              <a:spcAft>
                <a:spcPts val="0"/>
              </a:spcAft>
              <a:buClr>
                <a:schemeClr val="dk1"/>
              </a:buClr>
              <a:buSzPts val="1100"/>
              <a:buFont typeface="Arial"/>
              <a:buNone/>
            </a:pPr>
            <a:r>
              <a:rPr b="1" lang="en-US">
                <a:solidFill>
                  <a:schemeClr val="dk1"/>
                </a:solidFill>
              </a:rPr>
              <a:t>Data Preparation and Integration Challenges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Missing Critical Fields</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Initial Kaggle datasets lacked key fields (e.g., pricing, ratings, links)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Transition to live APIs for data enrichment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API Limitations</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API key constraints, rate limits, and restricted data retrieval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Chunking and Filtering</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Focused on cell phone data with 200+ records, rating &gt; 3</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Ensured mandatory fields: price, images, description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Embedding Challenges</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Complexity in chunking CSV files, storing embeddings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Difficulty connecting embeddings to LLMs for retrieval, especially with structured data</a:t>
            </a:r>
            <a:endParaRPr b="1" sz="1700">
              <a:solidFill>
                <a:schemeClr val="dk1"/>
              </a:solidFill>
              <a:latin typeface="Ubuntu"/>
              <a:ea typeface="Ubuntu"/>
              <a:cs typeface="Ubuntu"/>
              <a:sym typeface="Ubuntu"/>
            </a:endParaRPr>
          </a:p>
          <a:p>
            <a:pPr indent="0" lvl="0" marL="0" rtl="0" algn="l">
              <a:lnSpc>
                <a:spcPct val="115000"/>
              </a:lnSpc>
              <a:spcBef>
                <a:spcPts val="1400"/>
              </a:spcBef>
              <a:spcAft>
                <a:spcPts val="0"/>
              </a:spcAft>
              <a:buClr>
                <a:schemeClr val="dk1"/>
              </a:buClr>
              <a:buSzPts val="1100"/>
              <a:buFont typeface="Arial"/>
              <a:buNone/>
            </a:pPr>
            <a:r>
              <a:rPr b="1" lang="en-US">
                <a:solidFill>
                  <a:schemeClr val="dk1"/>
                </a:solidFill>
              </a:rPr>
              <a:t>Multi-Agent Orchestration Challenges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Agent Coordination</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Difficulty integrating multiple agents for cohesive responses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Inconsistent results with frameworks (LangGraph, CrewAI, LlamaIndex Router)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Agent Type Issues</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Adjustments in agent types (Zero Shot → Conversational.React)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Temperature setting (0.3) improved performance but not optimal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Orchestration Bottlenecks</a:t>
            </a:r>
            <a:r>
              <a:rPr lang="en-US"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Lack of effective collaboration among agents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Challenges in multi-step queries and summarization</a:t>
            </a:r>
            <a:endParaRPr b="1" sz="1700">
              <a:solidFill>
                <a:schemeClr val="dk1"/>
              </a:solidFill>
              <a:latin typeface="Ubuntu"/>
              <a:ea typeface="Ubuntu"/>
              <a:cs typeface="Ubuntu"/>
              <a:sym typeface="Ubuntu"/>
            </a:endParaRPr>
          </a:p>
        </p:txBody>
      </p:sp>
      <p:pic>
        <p:nvPicPr>
          <p:cNvPr id="202" name="Google Shape;202;p15"/>
          <p:cNvPicPr preferRelativeResize="0"/>
          <p:nvPr/>
        </p:nvPicPr>
        <p:blipFill rotWithShape="1">
          <a:blip r:embed="rId3">
            <a:alphaModFix/>
          </a:blip>
          <a:srcRect b="0" l="0" r="0" t="10241"/>
          <a:stretch/>
        </p:blipFill>
        <p:spPr>
          <a:xfrm>
            <a:off x="6254225" y="1703600"/>
            <a:ext cx="5683451" cy="4935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6"/>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000"/>
              <a:buFont typeface="Ubuntu"/>
              <a:buNone/>
            </a:pPr>
            <a:r>
              <a:rPr b="1" i="0" lang="en-US" sz="2000" u="none" cap="none" strike="noStrike">
                <a:solidFill>
                  <a:schemeClr val="lt1"/>
                </a:solidFill>
                <a:latin typeface="Ubuntu"/>
                <a:ea typeface="Ubuntu"/>
                <a:cs typeface="Ubuntu"/>
                <a:sym typeface="Ubuntu"/>
              </a:rPr>
              <a:t>CHALLENGES FACED IN CAPSTONE PROJECT: CHATBOT FOR PRODUCT RECOMMENDATION</a:t>
            </a:r>
            <a:endParaRPr b="0" i="0" sz="2000" u="none" cap="none" strike="noStrike">
              <a:solidFill>
                <a:schemeClr val="lt1"/>
              </a:solidFill>
              <a:latin typeface="Ubuntu"/>
              <a:ea typeface="Ubuntu"/>
              <a:cs typeface="Ubuntu"/>
              <a:sym typeface="Ubuntu"/>
            </a:endParaRPr>
          </a:p>
        </p:txBody>
      </p:sp>
      <p:sp>
        <p:nvSpPr>
          <p:cNvPr id="208" name="Google Shape;208;p16"/>
          <p:cNvSpPr txBox="1"/>
          <p:nvPr/>
        </p:nvSpPr>
        <p:spPr>
          <a:xfrm>
            <a:off x="347625" y="795975"/>
            <a:ext cx="5618100" cy="571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200" u="none" cap="none" strike="noStrike">
                <a:solidFill>
                  <a:schemeClr val="dk1"/>
                </a:solidFill>
                <a:latin typeface="Ubuntu"/>
                <a:ea typeface="Ubuntu"/>
                <a:cs typeface="Ubuntu"/>
                <a:sym typeface="Ubuntu"/>
              </a:rPr>
              <a:t>3. Limitations of RAG Approach</a:t>
            </a:r>
            <a:endParaRPr b="1" i="0" sz="12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t/>
            </a:r>
            <a:endParaRPr b="1" sz="12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b="1" lang="en-US" sz="1200">
                <a:solidFill>
                  <a:schemeClr val="dk1"/>
                </a:solidFill>
              </a:rPr>
              <a:t>Problem</a:t>
            </a:r>
            <a:r>
              <a:rPr lang="en-US" sz="1200">
                <a:solidFill>
                  <a:schemeClr val="dk1"/>
                </a:solidFill>
              </a:rPr>
              <a:t>: Struggles to pinpoint exact product attributes (e.g., "16GB RAM").</a:t>
            </a:r>
            <a:endParaRPr sz="1200">
              <a:solidFill>
                <a:schemeClr val="dk1"/>
              </a:solidFill>
            </a:endParaRPr>
          </a:p>
          <a:p>
            <a:pPr indent="0" lvl="0" marL="0" rtl="0" algn="l">
              <a:spcBef>
                <a:spcPts val="0"/>
              </a:spcBef>
              <a:spcAft>
                <a:spcPts val="0"/>
              </a:spcAft>
              <a:buClr>
                <a:schemeClr val="dk1"/>
              </a:buClr>
              <a:buSzPts val="1100"/>
              <a:buFont typeface="Arial"/>
              <a:buNone/>
            </a:pPr>
            <a:r>
              <a:rPr b="1" lang="en-US" sz="1200">
                <a:solidFill>
                  <a:schemeClr val="dk1"/>
                </a:solidFill>
              </a:rPr>
              <a:t>Explanation</a:t>
            </a:r>
            <a:r>
              <a:rPr lang="en-US" sz="1200">
                <a:solidFill>
                  <a:schemeClr val="dk1"/>
                </a:solidFill>
              </a:rPr>
              <a:t>: RAG focuses on broad context rather than specific, granular details.</a:t>
            </a:r>
            <a:endParaRPr sz="1200">
              <a:solidFill>
                <a:schemeClr val="dk1"/>
              </a:solidFill>
            </a:endParaRPr>
          </a:p>
          <a:p>
            <a:pPr indent="0" lvl="0" marL="0" rtl="0" algn="l">
              <a:spcBef>
                <a:spcPts val="0"/>
              </a:spcBef>
              <a:spcAft>
                <a:spcPts val="0"/>
              </a:spcAft>
              <a:buClr>
                <a:schemeClr val="dk1"/>
              </a:buClr>
              <a:buSzPts val="1100"/>
              <a:buFont typeface="Arial"/>
              <a:buNone/>
            </a:pPr>
            <a:r>
              <a:rPr b="1" lang="en-US" sz="1200">
                <a:solidFill>
                  <a:schemeClr val="dk1"/>
                </a:solidFill>
              </a:rPr>
              <a:t>Impact</a:t>
            </a:r>
            <a:r>
              <a:rPr lang="en-US" sz="1200">
                <a:solidFill>
                  <a:schemeClr val="dk1"/>
                </a:solidFill>
              </a:rPr>
              <a:t>: Lack of precision in retrieval can result in vague or incomplete answers.</a:t>
            </a:r>
            <a:endParaRPr sz="12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rPr b="1" i="0" lang="en-US" sz="1200" u="none" cap="none" strike="noStrike">
                <a:solidFill>
                  <a:schemeClr val="dk1"/>
                </a:solidFill>
                <a:latin typeface="Ubuntu"/>
                <a:ea typeface="Ubuntu"/>
                <a:cs typeface="Ubuntu"/>
                <a:sym typeface="Ubuntu"/>
              </a:rPr>
              <a:t>4. Technical and Tooling </a:t>
            </a:r>
            <a:endParaRPr b="1" i="0" sz="12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rPr b="1" lang="en-US" sz="1200">
                <a:solidFill>
                  <a:schemeClr val="dk1"/>
                </a:solidFill>
              </a:rPr>
              <a:t>Frequent Tool Issues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Problem</a:t>
            </a:r>
            <a:r>
              <a:rPr lang="en-US" sz="1200">
                <a:solidFill>
                  <a:schemeClr val="dk1"/>
                </a:solidFill>
              </a:rPr>
              <a:t>: Issues like </a:t>
            </a:r>
            <a:r>
              <a:rPr b="1" lang="en-US" sz="1200">
                <a:solidFill>
                  <a:schemeClr val="dk1"/>
                </a:solidFill>
              </a:rPr>
              <a:t>failed imports</a:t>
            </a:r>
            <a:r>
              <a:rPr lang="en-US" sz="1200">
                <a:solidFill>
                  <a:schemeClr val="dk1"/>
                </a:solidFill>
              </a:rPr>
              <a:t> (e.g., </a:t>
            </a:r>
            <a:r>
              <a:rPr lang="en-US" sz="1200">
                <a:solidFill>
                  <a:srgbClr val="188038"/>
                </a:solidFill>
                <a:latin typeface="Roboto Mono"/>
                <a:ea typeface="Roboto Mono"/>
                <a:cs typeface="Roboto Mono"/>
                <a:sym typeface="Roboto Mono"/>
              </a:rPr>
              <a:t>langchain_experimental.create_csv_agent</a:t>
            </a:r>
            <a:r>
              <a:rPr lang="en-US" sz="1200">
                <a:solidFill>
                  <a:schemeClr val="dk1"/>
                </a:solidFill>
              </a:rPr>
              <a:t>) even after successful installation.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Explanation</a:t>
            </a:r>
            <a:r>
              <a:rPr lang="en-US" sz="1200">
                <a:solidFill>
                  <a:schemeClr val="dk1"/>
                </a:solidFill>
              </a:rPr>
              <a:t>: Often caused by package version inconsistencies, dependency conflicts, or undocumented framework changes.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Impact</a:t>
            </a:r>
            <a:r>
              <a:rPr lang="en-US" sz="1200">
                <a:solidFill>
                  <a:schemeClr val="dk1"/>
                </a:solidFill>
              </a:rPr>
              <a:t>: Difficulty in troubleshooting and a frustrating user experience due to lack of clear error messages or solutions.</a:t>
            </a:r>
            <a:endParaRPr sz="1200">
              <a:solidFill>
                <a:schemeClr val="dk1"/>
              </a:solidFill>
            </a:endParaRPr>
          </a:p>
          <a:p>
            <a:pPr indent="0" lvl="0" marL="0" rtl="0" algn="l">
              <a:lnSpc>
                <a:spcPct val="115000"/>
              </a:lnSpc>
              <a:spcBef>
                <a:spcPts val="1200"/>
              </a:spcBef>
              <a:spcAft>
                <a:spcPts val="0"/>
              </a:spcAft>
              <a:buNone/>
            </a:pPr>
            <a:r>
              <a:rPr b="1" lang="en-US" sz="1200">
                <a:solidFill>
                  <a:schemeClr val="dk1"/>
                </a:solidFill>
              </a:rPr>
              <a:t>Lack of Community Resources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US" sz="1200">
                <a:solidFill>
                  <a:schemeClr val="dk1"/>
                </a:solidFill>
              </a:rPr>
              <a:t>Problem</a:t>
            </a:r>
            <a:r>
              <a:rPr lang="en-US" sz="1200">
                <a:solidFill>
                  <a:schemeClr val="dk1"/>
                </a:solidFill>
              </a:rPr>
              <a:t>: Limited </a:t>
            </a:r>
            <a:r>
              <a:rPr b="1" lang="en-US" sz="1200">
                <a:solidFill>
                  <a:schemeClr val="dk1"/>
                </a:solidFill>
              </a:rPr>
              <a:t>documentation</a:t>
            </a:r>
            <a:r>
              <a:rPr lang="en-US" sz="1200">
                <a:solidFill>
                  <a:schemeClr val="dk1"/>
                </a:solidFill>
              </a:rPr>
              <a:t> and </a:t>
            </a:r>
            <a:r>
              <a:rPr b="1" lang="en-US" sz="1200">
                <a:solidFill>
                  <a:schemeClr val="dk1"/>
                </a:solidFill>
              </a:rPr>
              <a:t>community support</a:t>
            </a:r>
            <a:r>
              <a:rPr lang="en-US" sz="1200">
                <a:solidFill>
                  <a:schemeClr val="dk1"/>
                </a:solidFill>
              </a:rPr>
              <a:t> for resolving errors.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Explanation</a:t>
            </a:r>
            <a:r>
              <a:rPr lang="en-US" sz="1200">
                <a:solidFill>
                  <a:schemeClr val="dk1"/>
                </a:solidFill>
              </a:rPr>
              <a:t>: lack thorough documentation, and forums or issue trackers may not provide timely help.</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US" sz="1200">
                <a:solidFill>
                  <a:schemeClr val="dk1"/>
                </a:solidFill>
              </a:rPr>
              <a:t>Impact</a:t>
            </a:r>
            <a:r>
              <a:rPr lang="en-US" sz="1200">
                <a:solidFill>
                  <a:schemeClr val="dk1"/>
                </a:solidFill>
              </a:rPr>
              <a:t>: Longer development cycles and reliance on developers  to resolve issues independently.</a:t>
            </a:r>
            <a:endParaRPr b="0" i="0" sz="1200" u="none" cap="none" strike="noStrike">
              <a:solidFill>
                <a:schemeClr val="dk1"/>
              </a:solidFill>
              <a:latin typeface="Ubuntu"/>
              <a:ea typeface="Ubuntu"/>
              <a:cs typeface="Ubuntu"/>
              <a:sym typeface="Ubuntu"/>
            </a:endParaRPr>
          </a:p>
          <a:p>
            <a:pPr indent="0" lvl="0" marL="0" marR="0" rtl="0" algn="l">
              <a:lnSpc>
                <a:spcPct val="100000"/>
              </a:lnSpc>
              <a:spcBef>
                <a:spcPts val="120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200" u="none" cap="none" strike="noStrike">
              <a:solidFill>
                <a:schemeClr val="dk1"/>
              </a:solidFill>
              <a:latin typeface="Ubuntu"/>
              <a:ea typeface="Ubuntu"/>
              <a:cs typeface="Ubuntu"/>
              <a:sym typeface="Ubuntu"/>
            </a:endParaRPr>
          </a:p>
        </p:txBody>
      </p:sp>
      <p:pic>
        <p:nvPicPr>
          <p:cNvPr id="209" name="Google Shape;209;p16"/>
          <p:cNvPicPr preferRelativeResize="0"/>
          <p:nvPr/>
        </p:nvPicPr>
        <p:blipFill rotWithShape="1">
          <a:blip r:embed="rId3">
            <a:alphaModFix/>
          </a:blip>
          <a:srcRect b="0" l="0" r="0" t="0"/>
          <a:stretch/>
        </p:blipFill>
        <p:spPr>
          <a:xfrm>
            <a:off x="6080550" y="795975"/>
            <a:ext cx="5501850" cy="3746950"/>
          </a:xfrm>
          <a:prstGeom prst="rect">
            <a:avLst/>
          </a:prstGeom>
          <a:noFill/>
          <a:ln>
            <a:noFill/>
          </a:ln>
        </p:spPr>
      </p:pic>
      <p:pic>
        <p:nvPicPr>
          <p:cNvPr id="210" name="Google Shape;210;p16"/>
          <p:cNvPicPr preferRelativeResize="0"/>
          <p:nvPr/>
        </p:nvPicPr>
        <p:blipFill rotWithShape="1">
          <a:blip r:embed="rId4">
            <a:alphaModFix/>
          </a:blip>
          <a:srcRect b="0" l="0" r="0" t="7475"/>
          <a:stretch/>
        </p:blipFill>
        <p:spPr>
          <a:xfrm>
            <a:off x="6116725" y="4721475"/>
            <a:ext cx="5764025" cy="202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000"/>
              <a:buFont typeface="Ubuntu"/>
              <a:buNone/>
            </a:pPr>
            <a:r>
              <a:rPr b="1" i="0" lang="en-US" sz="2000" u="none" cap="none" strike="noStrike">
                <a:solidFill>
                  <a:schemeClr val="lt1"/>
                </a:solidFill>
                <a:latin typeface="Ubuntu"/>
                <a:ea typeface="Ubuntu"/>
                <a:cs typeface="Ubuntu"/>
                <a:sym typeface="Ubuntu"/>
              </a:rPr>
              <a:t>CHALLENGES FACED IN CAPSTONE PROJECT: CHATBOT FOR PRODUCT RECOMMENDATION</a:t>
            </a:r>
            <a:endParaRPr b="0" i="0" sz="2000" u="none" cap="none" strike="noStrike">
              <a:solidFill>
                <a:schemeClr val="lt1"/>
              </a:solidFill>
              <a:latin typeface="Ubuntu"/>
              <a:ea typeface="Ubuntu"/>
              <a:cs typeface="Ubuntu"/>
              <a:sym typeface="Ubuntu"/>
            </a:endParaRPr>
          </a:p>
        </p:txBody>
      </p:sp>
      <p:sp>
        <p:nvSpPr>
          <p:cNvPr id="216" name="Google Shape;216;p17"/>
          <p:cNvSpPr txBox="1"/>
          <p:nvPr/>
        </p:nvSpPr>
        <p:spPr>
          <a:xfrm>
            <a:off x="584800" y="978325"/>
            <a:ext cx="5251800" cy="494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Ubuntu"/>
                <a:ea typeface="Ubuntu"/>
                <a:cs typeface="Ubuntu"/>
                <a:sym typeface="Ubuntu"/>
              </a:rPr>
              <a:t>5. Alternatives: </a:t>
            </a:r>
            <a:r>
              <a:rPr b="0" i="0" lang="en-US" sz="1500" u="none" cap="none" strike="noStrike">
                <a:solidFill>
                  <a:schemeClr val="dk1"/>
                </a:solidFill>
                <a:latin typeface="Ubuntu"/>
                <a:ea typeface="Ubuntu"/>
                <a:cs typeface="Ubuntu"/>
                <a:sym typeface="Ubuntu"/>
              </a:rPr>
              <a:t>The SentenceTransformers approach was identified as a potential alternative, leveraging GPT-4 for feature extraction and embedding-based searches.</a:t>
            </a:r>
            <a:endParaRPr b="0" i="0" sz="15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Ubuntu"/>
                <a:ea typeface="Ubuntu"/>
                <a:cs typeface="Ubuntu"/>
                <a:sym typeface="Ubuntu"/>
              </a:rPr>
              <a:t>6. Guardrails Implementation:</a:t>
            </a:r>
            <a:r>
              <a:rPr b="0" i="0" lang="en-US" sz="1500" u="none" cap="none" strike="noStrike">
                <a:solidFill>
                  <a:schemeClr val="dk1"/>
                </a:solidFill>
                <a:latin typeface="Ubuntu"/>
                <a:ea typeface="Ubuntu"/>
                <a:cs typeface="Ubuntu"/>
                <a:sym typeface="Ubuntu"/>
              </a:rPr>
              <a:t>  Ensuring proper constraints on prompts and responses (e.g., avoiding hallucinations,</a:t>
            </a:r>
            <a:r>
              <a:rPr lang="en-US" sz="1500">
                <a:solidFill>
                  <a:schemeClr val="dk1"/>
                </a:solidFill>
                <a:latin typeface="Ubuntu"/>
                <a:ea typeface="Ubuntu"/>
                <a:cs typeface="Ubuntu"/>
                <a:sym typeface="Ubuntu"/>
              </a:rPr>
              <a:t>off-topic questions</a:t>
            </a:r>
            <a:r>
              <a:rPr b="0" i="0" lang="en-US" sz="1500" u="none" cap="none" strike="noStrike">
                <a:solidFill>
                  <a:schemeClr val="dk1"/>
                </a:solidFill>
                <a:latin typeface="Ubuntu"/>
                <a:ea typeface="Ubuntu"/>
                <a:cs typeface="Ubuntu"/>
                <a:sym typeface="Ubuntu"/>
              </a:rPr>
              <a:t>, and adhering to PII standards) required significant effort.</a:t>
            </a:r>
            <a:endParaRPr b="0" i="0" sz="15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Ubuntu"/>
                <a:ea typeface="Ubuntu"/>
                <a:cs typeface="Ubuntu"/>
                <a:sym typeface="Ubuntu"/>
              </a:rPr>
              <a:t>7. Model and Workflow Dependencies</a:t>
            </a:r>
            <a:endParaRPr b="0" i="0" sz="18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Ubuntu"/>
                <a:ea typeface="Ubuntu"/>
                <a:cs typeface="Ubuntu"/>
                <a:sym typeface="Ubuntu"/>
              </a:rPr>
              <a:t>Multi-Agent Workflow Challenges: Combining agents for features retrieval (Agent</a:t>
            </a:r>
            <a:r>
              <a:rPr lang="en-US" sz="1500">
                <a:solidFill>
                  <a:schemeClr val="dk1"/>
                </a:solidFill>
                <a:latin typeface="Ubuntu"/>
                <a:ea typeface="Ubuntu"/>
                <a:cs typeface="Ubuntu"/>
                <a:sym typeface="Ubuntu"/>
              </a:rPr>
              <a:t>1</a:t>
            </a:r>
            <a:r>
              <a:rPr b="0" i="0" lang="en-US" sz="1500" u="none" cap="none" strike="noStrike">
                <a:solidFill>
                  <a:schemeClr val="dk1"/>
                </a:solidFill>
                <a:latin typeface="Ubuntu"/>
                <a:ea typeface="Ubuntu"/>
                <a:cs typeface="Ubuntu"/>
                <a:sym typeface="Ubuntu"/>
              </a:rPr>
              <a:t>), </a:t>
            </a:r>
            <a:r>
              <a:rPr lang="en-US" sz="1500">
                <a:solidFill>
                  <a:schemeClr val="dk1"/>
                </a:solidFill>
                <a:latin typeface="Ubuntu"/>
                <a:ea typeface="Ubuntu"/>
                <a:cs typeface="Ubuntu"/>
                <a:sym typeface="Ubuntu"/>
              </a:rPr>
              <a:t>reviews (Agent2), price (Agent3)</a:t>
            </a:r>
            <a:r>
              <a:rPr b="0" i="0" lang="en-US" sz="1500" u="none" cap="none" strike="noStrike">
                <a:solidFill>
                  <a:schemeClr val="dk1"/>
                </a:solidFill>
                <a:latin typeface="Ubuntu"/>
                <a:ea typeface="Ubuntu"/>
                <a:cs typeface="Ubuntu"/>
                <a:sym typeface="Ubuntu"/>
              </a:rPr>
              <a:t> and image </a:t>
            </a:r>
            <a:r>
              <a:rPr lang="en-US" sz="1500">
                <a:solidFill>
                  <a:schemeClr val="dk1"/>
                </a:solidFill>
                <a:latin typeface="Ubuntu"/>
                <a:ea typeface="Ubuntu"/>
                <a:cs typeface="Ubuntu"/>
                <a:sym typeface="Ubuntu"/>
              </a:rPr>
              <a:t>generation </a:t>
            </a:r>
            <a:r>
              <a:rPr b="0" i="0" lang="en-US" sz="1500" u="none" cap="none" strike="noStrike">
                <a:solidFill>
                  <a:schemeClr val="dk1"/>
                </a:solidFill>
                <a:latin typeface="Ubuntu"/>
                <a:ea typeface="Ubuntu"/>
                <a:cs typeface="Ubuntu"/>
                <a:sym typeface="Ubuntu"/>
              </a:rPr>
              <a:t>(Agent</a:t>
            </a:r>
            <a:r>
              <a:rPr lang="en-US" sz="1500">
                <a:solidFill>
                  <a:schemeClr val="dk1"/>
                </a:solidFill>
                <a:latin typeface="Ubuntu"/>
                <a:ea typeface="Ubuntu"/>
                <a:cs typeface="Ubuntu"/>
                <a:sym typeface="Ubuntu"/>
              </a:rPr>
              <a:t>4</a:t>
            </a:r>
            <a:r>
              <a:rPr b="0" i="0" lang="en-US" sz="1500" u="none" cap="none" strike="noStrike">
                <a:solidFill>
                  <a:schemeClr val="dk1"/>
                </a:solidFill>
                <a:latin typeface="Ubuntu"/>
                <a:ea typeface="Ubuntu"/>
                <a:cs typeface="Ubuntu"/>
                <a:sym typeface="Ubuntu"/>
              </a:rPr>
              <a:t>), Summary (</a:t>
            </a:r>
            <a:r>
              <a:rPr lang="en-US" sz="1500">
                <a:solidFill>
                  <a:schemeClr val="dk1"/>
                </a:solidFill>
                <a:latin typeface="Ubuntu"/>
                <a:ea typeface="Ubuntu"/>
                <a:cs typeface="Ubuntu"/>
                <a:sym typeface="Ubuntu"/>
              </a:rPr>
              <a:t>!</a:t>
            </a:r>
            <a:r>
              <a:rPr b="0" i="0" lang="en-US" sz="1500" u="none" cap="none" strike="noStrike">
                <a:solidFill>
                  <a:schemeClr val="dk1"/>
                </a:solidFill>
                <a:latin typeface="Ubuntu"/>
                <a:ea typeface="Ubuntu"/>
                <a:cs typeface="Ubuntu"/>
                <a:sym typeface="Ubuntu"/>
              </a:rPr>
              <a:t>gent5) demanded precise orchestration, yet standard approaches (e.g., create_tool_calling_agent) were either unavailable or unstable.</a:t>
            </a:r>
            <a:endParaRPr b="0" i="0" sz="15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Ubuntu"/>
              <a:ea typeface="Ubuntu"/>
              <a:cs typeface="Ubuntu"/>
              <a:sym typeface="Ubuntu"/>
            </a:endParaRPr>
          </a:p>
        </p:txBody>
      </p:sp>
      <p:pic>
        <p:nvPicPr>
          <p:cNvPr id="217" name="Google Shape;217;p17"/>
          <p:cNvPicPr preferRelativeResize="0"/>
          <p:nvPr/>
        </p:nvPicPr>
        <p:blipFill rotWithShape="1">
          <a:blip r:embed="rId3">
            <a:alphaModFix/>
          </a:blip>
          <a:srcRect b="0" l="0" r="0" t="0"/>
          <a:stretch/>
        </p:blipFill>
        <p:spPr>
          <a:xfrm>
            <a:off x="6247525" y="911475"/>
            <a:ext cx="5433350" cy="4238000"/>
          </a:xfrm>
          <a:prstGeom prst="rect">
            <a:avLst/>
          </a:prstGeom>
          <a:noFill/>
          <a:ln>
            <a:noFill/>
          </a:ln>
        </p:spPr>
      </p:pic>
      <p:pic>
        <p:nvPicPr>
          <p:cNvPr id="218" name="Google Shape;218;p17"/>
          <p:cNvPicPr preferRelativeResize="0"/>
          <p:nvPr/>
        </p:nvPicPr>
        <p:blipFill>
          <a:blip r:embed="rId4">
            <a:alphaModFix/>
          </a:blip>
          <a:stretch>
            <a:fillRect/>
          </a:stretch>
        </p:blipFill>
        <p:spPr>
          <a:xfrm>
            <a:off x="3604175" y="5417375"/>
            <a:ext cx="8246800" cy="94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pSp>
        <p:nvGrpSpPr>
          <p:cNvPr id="223" name="Google Shape;223;p18"/>
          <p:cNvGrpSpPr/>
          <p:nvPr/>
        </p:nvGrpSpPr>
        <p:grpSpPr>
          <a:xfrm>
            <a:off x="5814288" y="2329243"/>
            <a:ext cx="5743303" cy="2141542"/>
            <a:chOff x="6563541" y="1957704"/>
            <a:chExt cx="5509657" cy="1599866"/>
          </a:xfrm>
        </p:grpSpPr>
        <p:sp>
          <p:nvSpPr>
            <p:cNvPr id="224" name="Google Shape;224;p18"/>
            <p:cNvSpPr txBox="1"/>
            <p:nvPr/>
          </p:nvSpPr>
          <p:spPr>
            <a:xfrm>
              <a:off x="6563541" y="1957704"/>
              <a:ext cx="5509657" cy="62080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Insights &amp; Takeaways</a:t>
              </a:r>
              <a:endParaRPr b="1" i="0" sz="4800" u="none" cap="none" strike="noStrike">
                <a:solidFill>
                  <a:schemeClr val="lt1"/>
                </a:solidFill>
                <a:latin typeface="Calibri"/>
                <a:ea typeface="Calibri"/>
                <a:cs typeface="Calibri"/>
                <a:sym typeface="Calibri"/>
              </a:endParaRPr>
            </a:p>
          </p:txBody>
        </p:sp>
        <p:sp>
          <p:nvSpPr>
            <p:cNvPr id="225" name="Google Shape;225;p18"/>
            <p:cNvSpPr txBox="1"/>
            <p:nvPr/>
          </p:nvSpPr>
          <p:spPr>
            <a:xfrm>
              <a:off x="6655341" y="2798570"/>
              <a:ext cx="4777200" cy="759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Key Takeaways and Mitigation Strategies</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Future Scope</a:t>
              </a:r>
              <a:endParaRPr sz="2000">
                <a:solidFill>
                  <a:schemeClr val="lt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1cd0d64136_5_2"/>
          <p:cNvSpPr txBox="1"/>
          <p:nvPr/>
        </p:nvSpPr>
        <p:spPr>
          <a:xfrm>
            <a:off x="1" y="0"/>
            <a:ext cx="12192000" cy="643500"/>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 </a:t>
            </a:r>
            <a:r>
              <a:rPr b="1" i="0" lang="en-US" sz="2800" u="none" cap="none" strike="noStrike">
                <a:solidFill>
                  <a:schemeClr val="lt1"/>
                </a:solidFill>
                <a:latin typeface="Ubuntu"/>
                <a:ea typeface="Ubuntu"/>
                <a:cs typeface="Ubuntu"/>
                <a:sym typeface="Ubuntu"/>
              </a:rPr>
              <a:t>KEY TAKEAWAYS AND MITIGATION STRATEGIES</a:t>
            </a:r>
            <a:endParaRPr b="0" i="0" sz="2800" u="none" cap="none" strike="noStrike">
              <a:solidFill>
                <a:schemeClr val="lt1"/>
              </a:solidFill>
              <a:latin typeface="Ubuntu"/>
              <a:ea typeface="Ubuntu"/>
              <a:cs typeface="Ubuntu"/>
              <a:sym typeface="Ubuntu"/>
            </a:endParaRPr>
          </a:p>
        </p:txBody>
      </p:sp>
      <p:sp>
        <p:nvSpPr>
          <p:cNvPr id="231" name="Google Shape;231;g31cd0d64136_5_2"/>
          <p:cNvSpPr txBox="1"/>
          <p:nvPr/>
        </p:nvSpPr>
        <p:spPr>
          <a:xfrm>
            <a:off x="718725" y="1104450"/>
            <a:ext cx="10266300" cy="464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Ubuntu"/>
              <a:ea typeface="Ubuntu"/>
              <a:cs typeface="Ubuntu"/>
              <a:sym typeface="Ubuntu"/>
            </a:endParaRPr>
          </a:p>
          <a:p>
            <a:pPr indent="-285750" lvl="1" marL="742950" marR="0" rtl="0" algn="l">
              <a:lnSpc>
                <a:spcPct val="100000"/>
              </a:lnSpc>
              <a:spcBef>
                <a:spcPts val="0"/>
              </a:spcBef>
              <a:spcAft>
                <a:spcPts val="0"/>
              </a:spcAft>
              <a:buClr>
                <a:srgbClr val="222222"/>
              </a:buClr>
              <a:buSzPts val="1600"/>
              <a:buFont typeface="Arial"/>
              <a:buChar char="•"/>
            </a:pPr>
            <a:r>
              <a:rPr b="1" i="0" lang="en-US" sz="1600" u="none" cap="none" strike="noStrike">
                <a:solidFill>
                  <a:srgbClr val="222222"/>
                </a:solidFill>
                <a:latin typeface="Ubuntu"/>
                <a:ea typeface="Ubuntu"/>
                <a:cs typeface="Ubuntu"/>
                <a:sym typeface="Ubuntu"/>
              </a:rPr>
              <a:t>Defined Architecture:</a:t>
            </a:r>
            <a:r>
              <a:rPr b="0" i="0" lang="en-US" sz="1600" u="none" cap="none" strike="noStrike">
                <a:solidFill>
                  <a:srgbClr val="222222"/>
                </a:solidFill>
                <a:latin typeface="Ubuntu"/>
                <a:ea typeface="Ubuntu"/>
                <a:cs typeface="Ubuntu"/>
                <a:sym typeface="Ubuntu"/>
              </a:rPr>
              <a:t> Developed an end-to-end architecture </a:t>
            </a:r>
            <a:r>
              <a:rPr lang="en-US" sz="1600">
                <a:solidFill>
                  <a:srgbClr val="222222"/>
                </a:solidFill>
                <a:latin typeface="Ubuntu"/>
                <a:ea typeface="Ubuntu"/>
                <a:cs typeface="Ubuntu"/>
                <a:sym typeface="Ubuntu"/>
              </a:rPr>
              <a:t>with AI Agents designed for each specific task, </a:t>
            </a:r>
            <a:r>
              <a:rPr b="0" i="0" lang="en-US" sz="1600" u="none" cap="none" strike="noStrike">
                <a:solidFill>
                  <a:srgbClr val="222222"/>
                </a:solidFill>
                <a:latin typeface="Ubuntu"/>
                <a:ea typeface="Ubuntu"/>
                <a:cs typeface="Ubuntu"/>
                <a:sym typeface="Ubuntu"/>
              </a:rPr>
              <a:t>outlining user prompts, added agent workflows, summarize the results and guardrail integrations to streamline project execution.</a:t>
            </a:r>
            <a:endParaRPr b="0" i="0" sz="1600" u="none" cap="none" strike="noStrike">
              <a:solidFill>
                <a:srgbClr val="222222"/>
              </a:solidFill>
              <a:latin typeface="Ubuntu"/>
              <a:ea typeface="Ubuntu"/>
              <a:cs typeface="Ubuntu"/>
              <a:sym typeface="Ubuntu"/>
            </a:endParaRPr>
          </a:p>
          <a:p>
            <a:pPr indent="-285750" lvl="1" marL="742950" marR="0" rtl="0" algn="l">
              <a:lnSpc>
                <a:spcPct val="100000"/>
              </a:lnSpc>
              <a:spcBef>
                <a:spcPts val="0"/>
              </a:spcBef>
              <a:spcAft>
                <a:spcPts val="0"/>
              </a:spcAft>
              <a:buClr>
                <a:srgbClr val="222222"/>
              </a:buClr>
              <a:buSzPts val="1600"/>
              <a:buFont typeface="Arial"/>
              <a:buChar char="•"/>
            </a:pPr>
            <a:r>
              <a:rPr b="1" i="0" lang="en-US" sz="1600" u="none" cap="none" strike="noStrike">
                <a:solidFill>
                  <a:srgbClr val="222222"/>
                </a:solidFill>
                <a:latin typeface="Ubuntu"/>
                <a:ea typeface="Ubuntu"/>
                <a:cs typeface="Ubuntu"/>
                <a:sym typeface="Ubuntu"/>
              </a:rPr>
              <a:t>Alternative Workflows:</a:t>
            </a:r>
            <a:r>
              <a:rPr b="0" i="0" lang="en-US" sz="1600" u="none" cap="none" strike="noStrike">
                <a:solidFill>
                  <a:srgbClr val="222222"/>
                </a:solidFill>
                <a:latin typeface="Ubuntu"/>
                <a:ea typeface="Ubuntu"/>
                <a:cs typeface="Ubuntu"/>
                <a:sym typeface="Ubuntu"/>
              </a:rPr>
              <a:t> Explored SentenceTransformers as a fallback to mitigate RAG's limitations with structured data.</a:t>
            </a:r>
            <a:endParaRPr b="0" i="0" sz="1600" u="none" cap="none" strike="noStrike">
              <a:solidFill>
                <a:srgbClr val="222222"/>
              </a:solidFill>
              <a:latin typeface="Ubuntu"/>
              <a:ea typeface="Ubuntu"/>
              <a:cs typeface="Ubuntu"/>
              <a:sym typeface="Ubuntu"/>
            </a:endParaRPr>
          </a:p>
          <a:p>
            <a:pPr indent="-285750" lvl="1" marL="742950" marR="0" rtl="0" algn="l">
              <a:lnSpc>
                <a:spcPct val="100000"/>
              </a:lnSpc>
              <a:spcBef>
                <a:spcPts val="0"/>
              </a:spcBef>
              <a:spcAft>
                <a:spcPts val="0"/>
              </a:spcAft>
              <a:buClr>
                <a:srgbClr val="222222"/>
              </a:buClr>
              <a:buSzPts val="1600"/>
              <a:buFont typeface="Arial"/>
              <a:buChar char="•"/>
            </a:pPr>
            <a:r>
              <a:rPr b="1" i="0" lang="en-US" sz="1600" u="none" cap="none" strike="noStrike">
                <a:solidFill>
                  <a:srgbClr val="222222"/>
                </a:solidFill>
                <a:latin typeface="Ubuntu"/>
                <a:ea typeface="Ubuntu"/>
                <a:cs typeface="Ubuntu"/>
                <a:sym typeface="Ubuntu"/>
              </a:rPr>
              <a:t>Streamlined Data Pipeline:</a:t>
            </a:r>
            <a:r>
              <a:rPr b="0" i="0" lang="en-US" sz="1600" u="none" cap="none" strike="noStrike">
                <a:solidFill>
                  <a:srgbClr val="222222"/>
                </a:solidFill>
                <a:latin typeface="Ubuntu"/>
                <a:ea typeface="Ubuntu"/>
                <a:cs typeface="Ubuntu"/>
                <a:sym typeface="Ubuntu"/>
              </a:rPr>
              <a:t> Adopted to information </a:t>
            </a:r>
            <a:r>
              <a:rPr lang="en-US" sz="1600">
                <a:solidFill>
                  <a:srgbClr val="222222"/>
                </a:solidFill>
                <a:latin typeface="Ubuntu"/>
                <a:ea typeface="Ubuntu"/>
                <a:cs typeface="Ubuntu"/>
                <a:sym typeface="Ubuntu"/>
              </a:rPr>
              <a:t>density, </a:t>
            </a:r>
            <a:r>
              <a:rPr b="0" i="0" lang="en-US" sz="1600" u="none" cap="none" strike="noStrike">
                <a:solidFill>
                  <a:srgbClr val="222222"/>
                </a:solidFill>
                <a:latin typeface="Ubuntu"/>
                <a:ea typeface="Ubuntu"/>
                <a:cs typeface="Ubuntu"/>
                <a:sym typeface="Ubuntu"/>
              </a:rPr>
              <a:t>chunking data and appl</a:t>
            </a:r>
            <a:r>
              <a:rPr lang="en-US" sz="1600">
                <a:solidFill>
                  <a:srgbClr val="222222"/>
                </a:solidFill>
                <a:latin typeface="Ubuntu"/>
                <a:ea typeface="Ubuntu"/>
                <a:cs typeface="Ubuntu"/>
                <a:sym typeface="Ubuntu"/>
              </a:rPr>
              <a:t>ied </a:t>
            </a:r>
            <a:r>
              <a:rPr b="0" i="0" lang="en-US" sz="1600" u="none" cap="none" strike="noStrike">
                <a:solidFill>
                  <a:srgbClr val="222222"/>
                </a:solidFill>
                <a:latin typeface="Ubuntu"/>
                <a:ea typeface="Ubuntu"/>
                <a:cs typeface="Ubuntu"/>
                <a:sym typeface="Ubuntu"/>
              </a:rPr>
              <a:t>specific filters to manage structured datasets effectively.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22222"/>
              </a:buClr>
              <a:buSzPts val="1600"/>
              <a:buFont typeface="Arial"/>
              <a:buChar char="•"/>
            </a:pPr>
            <a:r>
              <a:rPr b="1" i="0" lang="en-US" sz="1600" u="none" cap="none" strike="noStrike">
                <a:solidFill>
                  <a:srgbClr val="222222"/>
                </a:solidFill>
                <a:latin typeface="Ubuntu"/>
                <a:ea typeface="Ubuntu"/>
                <a:cs typeface="Ubuntu"/>
                <a:sym typeface="Ubuntu"/>
              </a:rPr>
              <a:t>Incremental Testing:</a:t>
            </a:r>
            <a:r>
              <a:rPr b="0" i="0" lang="en-US" sz="1600" u="none" cap="none" strike="noStrike">
                <a:solidFill>
                  <a:srgbClr val="222222"/>
                </a:solidFill>
                <a:latin typeface="Ubuntu"/>
                <a:ea typeface="Ubuntu"/>
                <a:cs typeface="Ubuntu"/>
                <a:sym typeface="Ubuntu"/>
              </a:rPr>
              <a:t> Introduced phased testing of agents to identify and address bottlenecks in orchestration.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22222"/>
              </a:buClr>
              <a:buSzPts val="1600"/>
              <a:buFont typeface="Arial"/>
              <a:buChar char="•"/>
            </a:pPr>
            <a:r>
              <a:rPr b="1" i="0" lang="en-US" sz="1600" u="none" cap="none" strike="noStrike">
                <a:solidFill>
                  <a:srgbClr val="222222"/>
                </a:solidFill>
                <a:latin typeface="Ubuntu"/>
                <a:ea typeface="Ubuntu"/>
                <a:cs typeface="Ubuntu"/>
                <a:sym typeface="Ubuntu"/>
              </a:rPr>
              <a:t>Community Collaboration:</a:t>
            </a:r>
            <a:r>
              <a:rPr b="0" i="0" lang="en-US" sz="1600" u="none" cap="none" strike="noStrike">
                <a:solidFill>
                  <a:srgbClr val="222222"/>
                </a:solidFill>
                <a:latin typeface="Ubuntu"/>
                <a:ea typeface="Ubuntu"/>
                <a:cs typeface="Ubuntu"/>
                <a:sym typeface="Ubuntu"/>
              </a:rPr>
              <a:t> Leveraged forums and external resources to troubleshoot tooling issues, though gaps remain.</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3125"/>
              </a:spcBef>
              <a:spcAft>
                <a:spcPts val="0"/>
              </a:spcAft>
              <a:buClr>
                <a:srgbClr val="000000"/>
              </a:buClr>
              <a:buSzPts val="1600"/>
              <a:buFont typeface="Arial"/>
              <a:buNone/>
            </a:pPr>
            <a:r>
              <a:rPr b="0" i="0" lang="en-US" sz="1600" u="none" cap="none" strike="noStrike">
                <a:solidFill>
                  <a:srgbClr val="222222"/>
                </a:solidFill>
                <a:latin typeface="Ubuntu"/>
                <a:ea typeface="Ubuntu"/>
                <a:cs typeface="Ubuntu"/>
                <a:sym typeface="Ubuntu"/>
              </a:rPr>
              <a:t>This iterative approach helped the team address many of the challenges, though improvements in tool support and agent orchestration remain critical for achieving a production-ready chatbot.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22222"/>
                </a:solidFill>
                <a:latin typeface="Ubuntu"/>
                <a:ea typeface="Ubuntu"/>
                <a:cs typeface="Ubuntu"/>
                <a:sym typeface="Ubuntu"/>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1cd0d64136_5_7"/>
          <p:cNvSpPr txBox="1"/>
          <p:nvPr/>
        </p:nvSpPr>
        <p:spPr>
          <a:xfrm>
            <a:off x="1" y="0"/>
            <a:ext cx="12192000" cy="643500"/>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 </a:t>
            </a:r>
            <a:r>
              <a:rPr b="1" lang="en-US" sz="2800">
                <a:solidFill>
                  <a:schemeClr val="lt1"/>
                </a:solidFill>
                <a:latin typeface="Ubuntu"/>
                <a:ea typeface="Ubuntu"/>
                <a:cs typeface="Ubuntu"/>
                <a:sym typeface="Ubuntu"/>
              </a:rPr>
              <a:t>FUTURE SCOPE</a:t>
            </a:r>
            <a:endParaRPr b="0" i="0" sz="2800" u="none" cap="none" strike="noStrike">
              <a:solidFill>
                <a:schemeClr val="lt1"/>
              </a:solidFill>
              <a:latin typeface="Ubuntu"/>
              <a:ea typeface="Ubuntu"/>
              <a:cs typeface="Ubuntu"/>
              <a:sym typeface="Ubuntu"/>
            </a:endParaRPr>
          </a:p>
        </p:txBody>
      </p:sp>
      <p:sp>
        <p:nvSpPr>
          <p:cNvPr id="237" name="Google Shape;237;g31cd0d64136_5_7"/>
          <p:cNvSpPr txBox="1"/>
          <p:nvPr/>
        </p:nvSpPr>
        <p:spPr>
          <a:xfrm>
            <a:off x="344950" y="794450"/>
            <a:ext cx="11629800" cy="6834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1100">
                <a:solidFill>
                  <a:schemeClr val="dk1"/>
                </a:solidFill>
              </a:rPr>
              <a:t>Scalability and Multi-Domain Expansion</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Extend the chatbot's capabilities beyond the current domain of cell phones to other e-commerce categories such as fashion, electronics, and home goods.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Enhanced Personalization</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Integrate advanced user profiling to offer recommendations tailored to individual preferences, browsing history, and purchase patterns.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Real-Time Data Integration</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Incorporate live data feeds for dynamic product updates, pricing changes, and inventory management.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Improved Multi-Agent Coordination</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Optimize orchestration techniques to improve the efficiency and consistency of agent collaboration, especially for complex queries.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Leveraging Advanced AI Models</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Upgrade to more advanced LLMs or transformer-based models for better contextual understanding and accurate attribute retrieval.</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Better Handling of Limitations</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Refine strategies for embedding-based searches to overcome the limitations of the RAG approach, enhancing precision in attribute-based queries like "16GB RAM under $800."</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User Interface and Experience (UI/UX) Innovations</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Create a more interactive and engaging user interface, incorporating features like augmented reality previews or voice-assisted shopping.</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Community and Ecosystem Development</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Develop open-source contributions or plugins to enhance community support and accelerate troubleshooting for future developers working on similar projects.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Monetization Opportunities</a:t>
            </a:r>
            <a:r>
              <a:rPr lang="en-US"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Explore partnerships with e-commerce platforms to embed the chatbot for exclusive product recommendations, upselling, and cross-selling strategies</a:t>
            </a:r>
            <a:r>
              <a:rPr lang="en-US" sz="1100">
                <a:solidFill>
                  <a:schemeClr val="dk1"/>
                </a:solidFill>
              </a:rPr>
              <a:t>.</a:t>
            </a:r>
            <a:endParaRPr sz="1600">
              <a:solidFill>
                <a:srgbClr val="222222"/>
              </a:solidFill>
              <a:latin typeface="Ubuntu"/>
              <a:ea typeface="Ubuntu"/>
              <a:cs typeface="Ubuntu"/>
              <a:sym typeface="Ubuntu"/>
            </a:endParaRPr>
          </a:p>
          <a:p>
            <a:pPr indent="0" lvl="0" marL="0" marR="0" rtl="0" algn="l">
              <a:lnSpc>
                <a:spcPct val="100000"/>
              </a:lnSpc>
              <a:spcBef>
                <a:spcPts val="1200"/>
              </a:spcBef>
              <a:spcAft>
                <a:spcPts val="0"/>
              </a:spcAft>
              <a:buClr>
                <a:srgbClr val="000000"/>
              </a:buClr>
              <a:buSzPts val="1600"/>
              <a:buFont typeface="Arial"/>
              <a:buNone/>
            </a:pPr>
            <a:r>
              <a:rPr b="0" i="0" lang="en-US" sz="1600" u="none" cap="none" strike="noStrike">
                <a:solidFill>
                  <a:srgbClr val="222222"/>
                </a:solidFill>
                <a:latin typeface="Ubuntu"/>
                <a:ea typeface="Ubuntu"/>
                <a:cs typeface="Ubuntu"/>
                <a:sym typeface="Ubuntu"/>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3"/>
          <p:cNvPicPr preferRelativeResize="0"/>
          <p:nvPr/>
        </p:nvPicPr>
        <p:blipFill rotWithShape="1">
          <a:blip r:embed="rId3">
            <a:alphaModFix/>
          </a:blip>
          <a:srcRect b="0" l="0" r="0" t="15511"/>
          <a:stretch/>
        </p:blipFill>
        <p:spPr>
          <a:xfrm>
            <a:off x="2900092" y="1219113"/>
            <a:ext cx="4842120" cy="5454736"/>
          </a:xfrm>
          <a:prstGeom prst="rect">
            <a:avLst/>
          </a:prstGeom>
          <a:noFill/>
          <a:ln>
            <a:noFill/>
          </a:ln>
        </p:spPr>
      </p:pic>
      <p:sp>
        <p:nvSpPr>
          <p:cNvPr id="92" name="Google Shape;92;p3"/>
          <p:cNvSpPr txBox="1"/>
          <p:nvPr/>
        </p:nvSpPr>
        <p:spPr>
          <a:xfrm>
            <a:off x="1086283" y="230652"/>
            <a:ext cx="906149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509990"/>
                </a:solidFill>
                <a:latin typeface="Arial Black"/>
                <a:ea typeface="Arial Black"/>
                <a:cs typeface="Arial Black"/>
                <a:sym typeface="Arial Black"/>
              </a:rPr>
              <a:t>OUR </a:t>
            </a:r>
            <a:r>
              <a:rPr b="1" i="0" lang="en-US" sz="3200" u="none" cap="none" strike="noStrike">
                <a:solidFill>
                  <a:srgbClr val="3D5167"/>
                </a:solidFill>
                <a:latin typeface="Arial Black"/>
                <a:ea typeface="Arial Black"/>
                <a:cs typeface="Arial Black"/>
                <a:sym typeface="Arial Black"/>
              </a:rPr>
              <a:t>TEAM</a:t>
            </a:r>
            <a:endParaRPr b="0" i="0" sz="2800" u="none" cap="none" strike="noStrike">
              <a:solidFill>
                <a:srgbClr val="3D5167"/>
              </a:solidFill>
              <a:latin typeface="Arial"/>
              <a:ea typeface="Arial"/>
              <a:cs typeface="Arial"/>
              <a:sym typeface="Arial"/>
            </a:endParaRPr>
          </a:p>
        </p:txBody>
      </p:sp>
      <p:grpSp>
        <p:nvGrpSpPr>
          <p:cNvPr id="93" name="Google Shape;93;p3"/>
          <p:cNvGrpSpPr/>
          <p:nvPr/>
        </p:nvGrpSpPr>
        <p:grpSpPr>
          <a:xfrm>
            <a:off x="10309486" y="0"/>
            <a:ext cx="1882514" cy="1883145"/>
            <a:chOff x="7261487" y="859903"/>
            <a:chExt cx="1882514" cy="1883145"/>
          </a:xfrm>
        </p:grpSpPr>
        <p:sp>
          <p:nvSpPr>
            <p:cNvPr id="94" name="Google Shape;94;p3"/>
            <p:cNvSpPr/>
            <p:nvPr/>
          </p:nvSpPr>
          <p:spPr>
            <a:xfrm>
              <a:off x="7261487" y="859903"/>
              <a:ext cx="1882514" cy="466002"/>
            </a:xfrm>
            <a:custGeom>
              <a:rect b="b" l="l" r="r" t="t"/>
              <a:pathLst>
                <a:path extrusionOk="0" h="466002" w="1882514">
                  <a:moveTo>
                    <a:pt x="0" y="0"/>
                  </a:moveTo>
                  <a:lnTo>
                    <a:pt x="1882514" y="1"/>
                  </a:lnTo>
                  <a:lnTo>
                    <a:pt x="1176338" y="466002"/>
                  </a:lnTo>
                  <a:lnTo>
                    <a:pt x="0" y="0"/>
                  </a:lnTo>
                  <a:close/>
                </a:path>
              </a:pathLst>
            </a:custGeom>
            <a:solidFill>
              <a:srgbClr val="3D51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3"/>
            <p:cNvSpPr/>
            <p:nvPr/>
          </p:nvSpPr>
          <p:spPr>
            <a:xfrm flipH="1" rot="5400000">
              <a:off x="7848297" y="1447346"/>
              <a:ext cx="1882514" cy="708890"/>
            </a:xfrm>
            <a:custGeom>
              <a:rect b="b" l="l" r="r" t="t"/>
              <a:pathLst>
                <a:path extrusionOk="0" h="708890" w="1882514">
                  <a:moveTo>
                    <a:pt x="0" y="0"/>
                  </a:moveTo>
                  <a:lnTo>
                    <a:pt x="1882514" y="1"/>
                  </a:lnTo>
                  <a:lnTo>
                    <a:pt x="1418432" y="708890"/>
                  </a:lnTo>
                  <a:lnTo>
                    <a:pt x="0" y="0"/>
                  </a:lnTo>
                  <a:close/>
                </a:path>
              </a:pathLst>
            </a:custGeom>
            <a:solidFill>
              <a:srgbClr val="269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96" name="Google Shape;96;p3"/>
          <p:cNvGrpSpPr/>
          <p:nvPr/>
        </p:nvGrpSpPr>
        <p:grpSpPr>
          <a:xfrm flipH="1" rot="-5400000">
            <a:off x="314" y="4975170"/>
            <a:ext cx="1882514" cy="1883145"/>
            <a:chOff x="7261487" y="859903"/>
            <a:chExt cx="1882514" cy="1883145"/>
          </a:xfrm>
        </p:grpSpPr>
        <p:sp>
          <p:nvSpPr>
            <p:cNvPr id="97" name="Google Shape;97;p3"/>
            <p:cNvSpPr/>
            <p:nvPr/>
          </p:nvSpPr>
          <p:spPr>
            <a:xfrm>
              <a:off x="7261487" y="859903"/>
              <a:ext cx="1882514" cy="466002"/>
            </a:xfrm>
            <a:custGeom>
              <a:rect b="b" l="l" r="r" t="t"/>
              <a:pathLst>
                <a:path extrusionOk="0" h="466002" w="1882514">
                  <a:moveTo>
                    <a:pt x="0" y="0"/>
                  </a:moveTo>
                  <a:lnTo>
                    <a:pt x="1882514" y="1"/>
                  </a:lnTo>
                  <a:lnTo>
                    <a:pt x="1176338" y="466002"/>
                  </a:lnTo>
                  <a:lnTo>
                    <a:pt x="0" y="0"/>
                  </a:lnTo>
                  <a:close/>
                </a:path>
              </a:pathLst>
            </a:custGeom>
            <a:solidFill>
              <a:srgbClr val="269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3"/>
            <p:cNvSpPr/>
            <p:nvPr/>
          </p:nvSpPr>
          <p:spPr>
            <a:xfrm flipH="1" rot="5400000">
              <a:off x="7848297" y="1447346"/>
              <a:ext cx="1882514" cy="708890"/>
            </a:xfrm>
            <a:custGeom>
              <a:rect b="b" l="l" r="r" t="t"/>
              <a:pathLst>
                <a:path extrusionOk="0" h="708890" w="1882514">
                  <a:moveTo>
                    <a:pt x="0" y="0"/>
                  </a:moveTo>
                  <a:lnTo>
                    <a:pt x="1882514" y="1"/>
                  </a:lnTo>
                  <a:lnTo>
                    <a:pt x="1418432" y="708890"/>
                  </a:lnTo>
                  <a:lnTo>
                    <a:pt x="0" y="0"/>
                  </a:lnTo>
                  <a:close/>
                </a:path>
              </a:pathLst>
            </a:custGeom>
            <a:solidFill>
              <a:srgbClr val="3D51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99" name="Google Shape;99;p3"/>
          <p:cNvPicPr preferRelativeResize="0"/>
          <p:nvPr/>
        </p:nvPicPr>
        <p:blipFill rotWithShape="1">
          <a:blip r:embed="rId4">
            <a:alphaModFix/>
          </a:blip>
          <a:srcRect b="0" l="0" r="0" t="0"/>
          <a:stretch/>
        </p:blipFill>
        <p:spPr>
          <a:xfrm>
            <a:off x="7894865" y="548149"/>
            <a:ext cx="1457876" cy="1334990"/>
          </a:xfrm>
          <a:prstGeom prst="rect">
            <a:avLst/>
          </a:prstGeom>
          <a:noFill/>
          <a:ln>
            <a:noFill/>
          </a:ln>
        </p:spPr>
      </p:pic>
      <p:pic>
        <p:nvPicPr>
          <p:cNvPr id="100" name="Google Shape;100;p3"/>
          <p:cNvPicPr preferRelativeResize="0"/>
          <p:nvPr/>
        </p:nvPicPr>
        <p:blipFill rotWithShape="1">
          <a:blip r:embed="rId5">
            <a:alphaModFix/>
          </a:blip>
          <a:srcRect b="0" l="0" r="0" t="0"/>
          <a:stretch/>
        </p:blipFill>
        <p:spPr>
          <a:xfrm>
            <a:off x="10147779" y="1725432"/>
            <a:ext cx="1326902" cy="1535258"/>
          </a:xfrm>
          <a:prstGeom prst="rect">
            <a:avLst/>
          </a:prstGeom>
          <a:noFill/>
          <a:ln>
            <a:noFill/>
          </a:ln>
        </p:spPr>
      </p:pic>
      <p:pic>
        <p:nvPicPr>
          <p:cNvPr id="101" name="Google Shape;101;p3"/>
          <p:cNvPicPr preferRelativeResize="0"/>
          <p:nvPr/>
        </p:nvPicPr>
        <p:blipFill rotWithShape="1">
          <a:blip r:embed="rId6">
            <a:alphaModFix/>
          </a:blip>
          <a:srcRect b="0" l="0" r="0" t="0"/>
          <a:stretch/>
        </p:blipFill>
        <p:spPr>
          <a:xfrm>
            <a:off x="8264312" y="5184813"/>
            <a:ext cx="1256775" cy="1463825"/>
          </a:xfrm>
          <a:prstGeom prst="rect">
            <a:avLst/>
          </a:prstGeom>
          <a:noFill/>
          <a:ln>
            <a:noFill/>
          </a:ln>
        </p:spPr>
      </p:pic>
      <p:pic>
        <p:nvPicPr>
          <p:cNvPr id="102" name="Google Shape;102;p3"/>
          <p:cNvPicPr preferRelativeResize="0"/>
          <p:nvPr/>
        </p:nvPicPr>
        <p:blipFill rotWithShape="1">
          <a:blip r:embed="rId7">
            <a:alphaModFix/>
          </a:blip>
          <a:srcRect b="0" l="0" r="0" t="0"/>
          <a:stretch/>
        </p:blipFill>
        <p:spPr>
          <a:xfrm>
            <a:off x="10461613" y="4217475"/>
            <a:ext cx="1326900" cy="1275868"/>
          </a:xfrm>
          <a:prstGeom prst="rect">
            <a:avLst/>
          </a:prstGeom>
          <a:noFill/>
          <a:ln>
            <a:noFill/>
          </a:ln>
        </p:spPr>
      </p:pic>
      <p:pic>
        <p:nvPicPr>
          <p:cNvPr id="103" name="Google Shape;103;p3"/>
          <p:cNvPicPr preferRelativeResize="0"/>
          <p:nvPr/>
        </p:nvPicPr>
        <p:blipFill>
          <a:blip r:embed="rId8">
            <a:alphaModFix/>
          </a:blip>
          <a:stretch>
            <a:fillRect/>
          </a:stretch>
        </p:blipFill>
        <p:spPr>
          <a:xfrm>
            <a:off x="7960350" y="3086425"/>
            <a:ext cx="1326900" cy="14653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idx="1" type="body"/>
          </p:nvPr>
        </p:nvSpPr>
        <p:spPr>
          <a:xfrm rot="-5400000">
            <a:off x="-1566879" y="3338360"/>
            <a:ext cx="5240619"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ctr">
              <a:lnSpc>
                <a:spcPct val="90000"/>
              </a:lnSpc>
              <a:spcBef>
                <a:spcPts val="0"/>
              </a:spcBef>
              <a:spcAft>
                <a:spcPts val="0"/>
              </a:spcAft>
              <a:buClr>
                <a:srgbClr val="262626"/>
              </a:buClr>
              <a:buSzPct val="100000"/>
              <a:buNone/>
            </a:pPr>
            <a:r>
              <a:rPr lang="en-US"/>
              <a:t>Table Of Contents</a:t>
            </a:r>
            <a:endParaRPr/>
          </a:p>
        </p:txBody>
      </p:sp>
      <p:grpSp>
        <p:nvGrpSpPr>
          <p:cNvPr id="109" name="Google Shape;109;p2"/>
          <p:cNvGrpSpPr/>
          <p:nvPr/>
        </p:nvGrpSpPr>
        <p:grpSpPr>
          <a:xfrm rot="5400000">
            <a:off x="-1035549" y="573306"/>
            <a:ext cx="6005688" cy="5859309"/>
            <a:chOff x="3683164" y="1871384"/>
            <a:chExt cx="4801233" cy="4725972"/>
          </a:xfrm>
        </p:grpSpPr>
        <p:sp>
          <p:nvSpPr>
            <p:cNvPr id="110" name="Google Shape;110;p2"/>
            <p:cNvSpPr/>
            <p:nvPr/>
          </p:nvSpPr>
          <p:spPr>
            <a:xfrm>
              <a:off x="3884865" y="2145510"/>
              <a:ext cx="4451847" cy="4451846"/>
            </a:xfrm>
            <a:prstGeom prst="blockArc">
              <a:avLst>
                <a:gd fmla="val 10800000" name="adj1"/>
                <a:gd fmla="val 21568928" name="adj2"/>
                <a:gd fmla="val 1093" name="adj3"/>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dk1"/>
                </a:solidFill>
                <a:latin typeface="Calibri"/>
                <a:ea typeface="Calibri"/>
                <a:cs typeface="Calibri"/>
                <a:sym typeface="Calibri"/>
              </a:endParaRPr>
            </a:p>
          </p:txBody>
        </p:sp>
        <p:sp>
          <p:nvSpPr>
            <p:cNvPr id="111" name="Google Shape;111;p2"/>
            <p:cNvSpPr/>
            <p:nvPr/>
          </p:nvSpPr>
          <p:spPr>
            <a:xfrm rot="-3600000">
              <a:off x="6556467" y="2025189"/>
              <a:ext cx="732250" cy="653074"/>
            </a:xfrm>
            <a:prstGeom prst="hexagon">
              <a:avLst>
                <a:gd fmla="val 26954" name="adj"/>
                <a:gd fmla="val 115470" name="vf"/>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Calibri"/>
                <a:ea typeface="Calibri"/>
                <a:cs typeface="Calibri"/>
                <a:sym typeface="Calibri"/>
              </a:endParaRPr>
            </a:p>
          </p:txBody>
        </p:sp>
        <p:sp>
          <p:nvSpPr>
            <p:cNvPr id="112" name="Google Shape;112;p2"/>
            <p:cNvSpPr/>
            <p:nvPr/>
          </p:nvSpPr>
          <p:spPr>
            <a:xfrm rot="-3600000">
              <a:off x="5018489" y="2025189"/>
              <a:ext cx="732250" cy="653074"/>
            </a:xfrm>
            <a:prstGeom prst="hexagon">
              <a:avLst>
                <a:gd fmla="val 28096" name="adj"/>
                <a:gd fmla="val 115470" name="vf"/>
              </a:avLst>
            </a:prstGeom>
            <a:solidFill>
              <a:schemeClr val="lt1"/>
            </a:solid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Calibri"/>
                <a:ea typeface="Calibri"/>
                <a:cs typeface="Calibri"/>
                <a:sym typeface="Calibri"/>
              </a:endParaRPr>
            </a:p>
          </p:txBody>
        </p:sp>
        <p:sp>
          <p:nvSpPr>
            <p:cNvPr id="113" name="Google Shape;113;p2"/>
            <p:cNvSpPr/>
            <p:nvPr/>
          </p:nvSpPr>
          <p:spPr>
            <a:xfrm rot="-3600000">
              <a:off x="7652420" y="2988650"/>
              <a:ext cx="732250" cy="653074"/>
            </a:xfrm>
            <a:prstGeom prst="hexagon">
              <a:avLst>
                <a:gd fmla="val 29568" name="adj"/>
                <a:gd fmla="val 115470" name="vf"/>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Calibri"/>
                <a:ea typeface="Calibri"/>
                <a:cs typeface="Calibri"/>
                <a:sym typeface="Calibri"/>
              </a:endParaRPr>
            </a:p>
          </p:txBody>
        </p:sp>
        <p:sp>
          <p:nvSpPr>
            <p:cNvPr id="114" name="Google Shape;114;p2"/>
            <p:cNvSpPr/>
            <p:nvPr/>
          </p:nvSpPr>
          <p:spPr>
            <a:xfrm rot="-3600000">
              <a:off x="3782891" y="2988650"/>
              <a:ext cx="732250" cy="653074"/>
            </a:xfrm>
            <a:prstGeom prst="hexagon">
              <a:avLst>
                <a:gd fmla="val 29503" name="adj"/>
                <a:gd fmla="val 115470" name="vf"/>
              </a:avLst>
            </a:prstGeom>
            <a:solidFill>
              <a:schemeClr val="lt1"/>
            </a:solid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Calibri"/>
                <a:ea typeface="Calibri"/>
                <a:cs typeface="Calibri"/>
                <a:sym typeface="Calibri"/>
              </a:endParaRPr>
            </a:p>
          </p:txBody>
        </p:sp>
      </p:grpSp>
      <p:sp>
        <p:nvSpPr>
          <p:cNvPr id="115" name="Google Shape;115;p2"/>
          <p:cNvSpPr/>
          <p:nvPr/>
        </p:nvSpPr>
        <p:spPr>
          <a:xfrm>
            <a:off x="5614461" y="789554"/>
            <a:ext cx="4587240" cy="934117"/>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
          <p:cNvSpPr/>
          <p:nvPr/>
        </p:nvSpPr>
        <p:spPr>
          <a:xfrm>
            <a:off x="6682600" y="2227904"/>
            <a:ext cx="4587240" cy="1630204"/>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2"/>
          <p:cNvSpPr/>
          <p:nvPr/>
        </p:nvSpPr>
        <p:spPr>
          <a:xfrm>
            <a:off x="6682596" y="4456666"/>
            <a:ext cx="4464368" cy="886111"/>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p:nvPr/>
        </p:nvSpPr>
        <p:spPr>
          <a:xfrm>
            <a:off x="5320301" y="5638066"/>
            <a:ext cx="4587240" cy="934117"/>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 name="Google Shape;119;p2"/>
          <p:cNvGrpSpPr/>
          <p:nvPr/>
        </p:nvGrpSpPr>
        <p:grpSpPr>
          <a:xfrm>
            <a:off x="5673261" y="838307"/>
            <a:ext cx="4060661" cy="1154549"/>
            <a:chOff x="6565695" y="2053509"/>
            <a:chExt cx="2037996" cy="1154549"/>
          </a:xfrm>
        </p:grpSpPr>
        <p:sp>
          <p:nvSpPr>
            <p:cNvPr id="120" name="Google Shape;120;p2"/>
            <p:cNvSpPr txBox="1"/>
            <p:nvPr/>
          </p:nvSpPr>
          <p:spPr>
            <a:xfrm>
              <a:off x="6565695" y="2305058"/>
              <a:ext cx="2037900" cy="903000"/>
            </a:xfrm>
            <a:prstGeom prst="rect">
              <a:avLst/>
            </a:prstGeom>
            <a:noFill/>
            <a:ln>
              <a:noFill/>
            </a:ln>
          </p:spPr>
          <p:txBody>
            <a:bodyPr anchorCtr="0" anchor="t" bIns="45700" lIns="91425" spcFirstLastPara="1" rIns="91425" wrap="square" tIns="45700">
              <a:spAutoFit/>
            </a:bodyPr>
            <a:lstStyle/>
            <a:p>
              <a:pPr indent="0" lvl="0" marL="0" rtl="0" algn="l">
                <a:lnSpc>
                  <a:spcPct val="107916"/>
                </a:lnSpc>
                <a:spcBef>
                  <a:spcPts val="0"/>
                </a:spcBef>
                <a:spcAft>
                  <a:spcPts val="0"/>
                </a:spcAft>
                <a:buClr>
                  <a:schemeClr val="dk1"/>
                </a:buClr>
                <a:buSzPts val="1100"/>
                <a:buFont typeface="Arial"/>
                <a:buNone/>
              </a:pPr>
              <a:r>
                <a:rPr lang="en-US" sz="1050">
                  <a:solidFill>
                    <a:srgbClr val="232323"/>
                  </a:solidFill>
                  <a:highlight>
                    <a:srgbClr val="F9F9F9"/>
                  </a:highlight>
                  <a:latin typeface="Roboto"/>
                  <a:ea typeface="Roboto"/>
                  <a:cs typeface="Roboto"/>
                  <a:sym typeface="Roboto"/>
                </a:rPr>
                <a:t>Sophisticated product recommendation system that combines LLMs, traditional ML techniques, and various tools to provide comprehensive and user-friendly recommendations.</a:t>
              </a:r>
              <a:endParaRPr sz="1100">
                <a:solidFill>
                  <a:schemeClr val="dk1"/>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1200"/>
                <a:buFont typeface="Arial"/>
                <a:buNone/>
              </a:pPr>
              <a:r>
                <a:t/>
              </a:r>
              <a:endParaRPr sz="1200">
                <a:solidFill>
                  <a:schemeClr val="dk1"/>
                </a:solidFill>
                <a:latin typeface="Calibri"/>
                <a:ea typeface="Calibri"/>
                <a:cs typeface="Calibri"/>
                <a:sym typeface="Calibri"/>
              </a:endParaRPr>
            </a:p>
          </p:txBody>
        </p:sp>
        <p:sp>
          <p:nvSpPr>
            <p:cNvPr id="121" name="Google Shape;121;p2"/>
            <p:cNvSpPr txBox="1"/>
            <p:nvPr/>
          </p:nvSpPr>
          <p:spPr>
            <a:xfrm>
              <a:off x="6583306" y="2053509"/>
              <a:ext cx="2020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F3F3F"/>
                  </a:solidFill>
                  <a:latin typeface="Calibri"/>
                  <a:ea typeface="Calibri"/>
                  <a:cs typeface="Calibri"/>
                  <a:sym typeface="Calibri"/>
                </a:rPr>
                <a:t>Project Overview</a:t>
              </a:r>
              <a:endParaRPr b="1" i="0" sz="1400" u="none" cap="none" strike="noStrike">
                <a:solidFill>
                  <a:srgbClr val="3F3F3F"/>
                </a:solidFill>
                <a:latin typeface="Calibri"/>
                <a:ea typeface="Calibri"/>
                <a:cs typeface="Calibri"/>
                <a:sym typeface="Calibri"/>
              </a:endParaRPr>
            </a:p>
          </p:txBody>
        </p:sp>
      </p:grpSp>
      <p:grpSp>
        <p:nvGrpSpPr>
          <p:cNvPr id="122" name="Google Shape;122;p2"/>
          <p:cNvGrpSpPr/>
          <p:nvPr/>
        </p:nvGrpSpPr>
        <p:grpSpPr>
          <a:xfrm>
            <a:off x="6545824" y="2227858"/>
            <a:ext cx="5052997" cy="2117782"/>
            <a:chOff x="5782200" y="2350509"/>
            <a:chExt cx="2077200" cy="2394056"/>
          </a:xfrm>
        </p:grpSpPr>
        <p:sp>
          <p:nvSpPr>
            <p:cNvPr id="123" name="Google Shape;123;p2"/>
            <p:cNvSpPr txBox="1"/>
            <p:nvPr/>
          </p:nvSpPr>
          <p:spPr>
            <a:xfrm>
              <a:off x="5782200" y="2605565"/>
              <a:ext cx="2077200" cy="2139000"/>
            </a:xfrm>
            <a:prstGeom prst="rect">
              <a:avLst/>
            </a:prstGeom>
            <a:noFill/>
            <a:ln>
              <a:noFill/>
            </a:ln>
          </p:spPr>
          <p:txBody>
            <a:bodyPr anchorCtr="0" anchor="t" bIns="45700" lIns="91425" spcFirstLastPara="1" rIns="91425" wrap="square" tIns="45700">
              <a:spAutoFit/>
            </a:bodyPr>
            <a:lstStyle/>
            <a:p>
              <a:pPr indent="-295275" lvl="0" marL="457200" rtl="0" algn="l">
                <a:lnSpc>
                  <a:spcPct val="115000"/>
                </a:lnSpc>
                <a:spcBef>
                  <a:spcPts val="500"/>
                </a:spcBef>
                <a:spcAft>
                  <a:spcPts val="0"/>
                </a:spcAft>
                <a:buClr>
                  <a:srgbClr val="232323"/>
                </a:buClr>
                <a:buSzPts val="1050"/>
                <a:buFont typeface="Roboto"/>
                <a:buChar char="●"/>
              </a:pPr>
              <a:r>
                <a:rPr b="1" lang="en-US" sz="1050">
                  <a:solidFill>
                    <a:srgbClr val="232323"/>
                  </a:solidFill>
                  <a:highlight>
                    <a:srgbClr val="F9F9F9"/>
                  </a:highlight>
                  <a:latin typeface="Roboto"/>
                  <a:ea typeface="Roboto"/>
                  <a:cs typeface="Roboto"/>
                  <a:sym typeface="Roboto"/>
                </a:rPr>
                <a:t>LangChain:</a:t>
              </a:r>
              <a:r>
                <a:rPr lang="en-US" sz="1050">
                  <a:solidFill>
                    <a:srgbClr val="232323"/>
                  </a:solidFill>
                  <a:highlight>
                    <a:srgbClr val="F9F9F9"/>
                  </a:highlight>
                  <a:latin typeface="Roboto"/>
                  <a:ea typeface="Roboto"/>
                  <a:cs typeface="Roboto"/>
                  <a:sym typeface="Roboto"/>
                </a:rPr>
                <a:t> Agentic System to integrate LLMs and to build Tools</a:t>
              </a:r>
              <a:endParaRPr sz="1050">
                <a:solidFill>
                  <a:srgbClr val="232323"/>
                </a:solidFill>
                <a:highlight>
                  <a:srgbClr val="F9F9F9"/>
                </a:highlight>
                <a:latin typeface="Roboto"/>
                <a:ea typeface="Roboto"/>
                <a:cs typeface="Roboto"/>
                <a:sym typeface="Roboto"/>
              </a:endParaRPr>
            </a:p>
            <a:p>
              <a:pPr indent="-295275" lvl="0" marL="457200" rtl="0" algn="l">
                <a:lnSpc>
                  <a:spcPct val="115000"/>
                </a:lnSpc>
                <a:spcBef>
                  <a:spcPts val="0"/>
                </a:spcBef>
                <a:spcAft>
                  <a:spcPts val="0"/>
                </a:spcAft>
                <a:buClr>
                  <a:srgbClr val="232323"/>
                </a:buClr>
                <a:buSzPts val="1050"/>
                <a:buFont typeface="Roboto"/>
                <a:buChar char="●"/>
              </a:pPr>
              <a:r>
                <a:rPr b="1" lang="en-US" sz="1050">
                  <a:solidFill>
                    <a:srgbClr val="232323"/>
                  </a:solidFill>
                  <a:highlight>
                    <a:srgbClr val="F9F9F9"/>
                  </a:highlight>
                  <a:latin typeface="Roboto"/>
                  <a:ea typeface="Roboto"/>
                  <a:cs typeface="Roboto"/>
                  <a:sym typeface="Roboto"/>
                </a:rPr>
                <a:t>OpenAI API:</a:t>
              </a:r>
              <a:r>
                <a:rPr lang="en-US" sz="1050">
                  <a:solidFill>
                    <a:srgbClr val="232323"/>
                  </a:solidFill>
                  <a:highlight>
                    <a:srgbClr val="F9F9F9"/>
                  </a:highlight>
                  <a:latin typeface="Roboto"/>
                  <a:ea typeface="Roboto"/>
                  <a:cs typeface="Roboto"/>
                  <a:sym typeface="Roboto"/>
                </a:rPr>
                <a:t> For  embeddings, summarization, feature extraction, and LLMs (gpt-3.5-turbo and gpt-4o-mini), DALLe, HuggingFace</a:t>
              </a:r>
              <a:endParaRPr sz="1050">
                <a:solidFill>
                  <a:srgbClr val="232323"/>
                </a:solidFill>
                <a:highlight>
                  <a:srgbClr val="F9F9F9"/>
                </a:highlight>
                <a:latin typeface="Roboto"/>
                <a:ea typeface="Roboto"/>
                <a:cs typeface="Roboto"/>
                <a:sym typeface="Roboto"/>
              </a:endParaRPr>
            </a:p>
            <a:p>
              <a:pPr indent="-295275" lvl="0" marL="457200" rtl="0" algn="l">
                <a:lnSpc>
                  <a:spcPct val="115000"/>
                </a:lnSpc>
                <a:spcBef>
                  <a:spcPts val="0"/>
                </a:spcBef>
                <a:spcAft>
                  <a:spcPts val="0"/>
                </a:spcAft>
                <a:buClr>
                  <a:srgbClr val="232323"/>
                </a:buClr>
                <a:buSzPts val="1050"/>
                <a:buFont typeface="Roboto"/>
                <a:buChar char="●"/>
              </a:pPr>
              <a:r>
                <a:rPr b="1" lang="en-US" sz="1050">
                  <a:solidFill>
                    <a:srgbClr val="232323"/>
                  </a:solidFill>
                  <a:highlight>
                    <a:srgbClr val="F9F9F9"/>
                  </a:highlight>
                  <a:latin typeface="Roboto"/>
                  <a:ea typeface="Roboto"/>
                  <a:cs typeface="Roboto"/>
                  <a:sym typeface="Roboto"/>
                </a:rPr>
                <a:t>FAISS:</a:t>
              </a:r>
              <a:r>
                <a:rPr lang="en-US" sz="1050">
                  <a:solidFill>
                    <a:srgbClr val="232323"/>
                  </a:solidFill>
                  <a:highlight>
                    <a:srgbClr val="F9F9F9"/>
                  </a:highlight>
                  <a:latin typeface="Roboto"/>
                  <a:ea typeface="Roboto"/>
                  <a:cs typeface="Roboto"/>
                  <a:sym typeface="Roboto"/>
                </a:rPr>
                <a:t> vector DB for storing embeddings,</a:t>
              </a:r>
              <a:r>
                <a:rPr lang="en-US" sz="1050">
                  <a:solidFill>
                    <a:srgbClr val="232323"/>
                  </a:solidFill>
                  <a:highlight>
                    <a:srgbClr val="F9F9F9"/>
                  </a:highlight>
                  <a:latin typeface="Roboto"/>
                  <a:ea typeface="Roboto"/>
                  <a:cs typeface="Roboto"/>
                  <a:sym typeface="Roboto"/>
                </a:rPr>
                <a:t>similarity</a:t>
              </a:r>
              <a:r>
                <a:rPr lang="en-US" sz="1050">
                  <a:solidFill>
                    <a:srgbClr val="232323"/>
                  </a:solidFill>
                  <a:highlight>
                    <a:srgbClr val="F9F9F9"/>
                  </a:highlight>
                  <a:latin typeface="Roboto"/>
                  <a:ea typeface="Roboto"/>
                  <a:cs typeface="Roboto"/>
                  <a:sym typeface="Roboto"/>
                </a:rPr>
                <a:t> searching , </a:t>
              </a:r>
              <a:r>
                <a:rPr lang="en-US" sz="1050">
                  <a:solidFill>
                    <a:srgbClr val="232323"/>
                  </a:solidFill>
                  <a:highlight>
                    <a:srgbClr val="F9F9F9"/>
                  </a:highlight>
                  <a:latin typeface="Roboto"/>
                  <a:ea typeface="Roboto"/>
                  <a:cs typeface="Roboto"/>
                  <a:sym typeface="Roboto"/>
                </a:rPr>
                <a:t>retrieval</a:t>
              </a:r>
              <a:r>
                <a:rPr lang="en-US" sz="1050">
                  <a:solidFill>
                    <a:srgbClr val="232323"/>
                  </a:solidFill>
                  <a:highlight>
                    <a:srgbClr val="F9F9F9"/>
                  </a:highlight>
                  <a:latin typeface="Roboto"/>
                  <a:ea typeface="Roboto"/>
                  <a:cs typeface="Roboto"/>
                  <a:sym typeface="Roboto"/>
                </a:rPr>
                <a:t> based on search</a:t>
              </a:r>
              <a:endParaRPr sz="1050">
                <a:solidFill>
                  <a:srgbClr val="232323"/>
                </a:solidFill>
                <a:highlight>
                  <a:srgbClr val="F9F9F9"/>
                </a:highlight>
                <a:latin typeface="Roboto"/>
                <a:ea typeface="Roboto"/>
                <a:cs typeface="Roboto"/>
                <a:sym typeface="Roboto"/>
              </a:endParaRPr>
            </a:p>
            <a:p>
              <a:pPr indent="-295275" lvl="0" marL="457200" rtl="0" algn="l">
                <a:lnSpc>
                  <a:spcPct val="115000"/>
                </a:lnSpc>
                <a:spcBef>
                  <a:spcPts val="0"/>
                </a:spcBef>
                <a:spcAft>
                  <a:spcPts val="0"/>
                </a:spcAft>
                <a:buClr>
                  <a:srgbClr val="232323"/>
                </a:buClr>
                <a:buSzPts val="1050"/>
                <a:buFont typeface="Roboto"/>
                <a:buChar char="●"/>
              </a:pPr>
              <a:r>
                <a:rPr b="1" lang="en-US" sz="1050">
                  <a:solidFill>
                    <a:srgbClr val="232323"/>
                  </a:solidFill>
                  <a:highlight>
                    <a:srgbClr val="F9F9F9"/>
                  </a:highlight>
                  <a:latin typeface="Roboto"/>
                  <a:ea typeface="Roboto"/>
                  <a:cs typeface="Roboto"/>
                  <a:sym typeface="Roboto"/>
                </a:rPr>
                <a:t>Sentence Transformers:</a:t>
              </a:r>
              <a:r>
                <a:rPr lang="en-US" sz="1050">
                  <a:solidFill>
                    <a:srgbClr val="232323"/>
                  </a:solidFill>
                  <a:highlight>
                    <a:srgbClr val="F9F9F9"/>
                  </a:highlight>
                  <a:latin typeface="Roboto"/>
                  <a:ea typeface="Roboto"/>
                  <a:cs typeface="Roboto"/>
                  <a:sym typeface="Roboto"/>
                </a:rPr>
                <a:t> generating text and image embeddings using Pre-trained models </a:t>
              </a:r>
              <a:endParaRPr sz="1050">
                <a:solidFill>
                  <a:srgbClr val="232323"/>
                </a:solidFill>
                <a:highlight>
                  <a:srgbClr val="F9F9F9"/>
                </a:highlight>
                <a:latin typeface="Roboto"/>
                <a:ea typeface="Roboto"/>
                <a:cs typeface="Roboto"/>
                <a:sym typeface="Roboto"/>
              </a:endParaRPr>
            </a:p>
            <a:p>
              <a:pPr indent="0" lvl="0" marL="457200" marR="0" rtl="0" algn="l">
                <a:lnSpc>
                  <a:spcPct val="115000"/>
                </a:lnSpc>
                <a:spcBef>
                  <a:spcPts val="500"/>
                </a:spcBef>
                <a:spcAft>
                  <a:spcPts val="0"/>
                </a:spcAft>
                <a:buNone/>
              </a:pPr>
              <a:r>
                <a:t/>
              </a:r>
              <a:endParaRPr b="1" sz="1050">
                <a:solidFill>
                  <a:schemeClr val="dk1"/>
                </a:solidFill>
                <a:highlight>
                  <a:schemeClr val="lt1"/>
                </a:highlight>
                <a:latin typeface="Roboto"/>
                <a:ea typeface="Roboto"/>
                <a:cs typeface="Roboto"/>
                <a:sym typeface="Roboto"/>
              </a:endParaRPr>
            </a:p>
            <a:p>
              <a:pPr indent="0" lvl="0" marL="0" marR="0" rtl="0" algn="l">
                <a:lnSpc>
                  <a:spcPct val="100000"/>
                </a:lnSpc>
                <a:spcBef>
                  <a:spcPts val="500"/>
                </a:spcBef>
                <a:spcAft>
                  <a:spcPts val="0"/>
                </a:spcAft>
                <a:buClr>
                  <a:srgbClr val="000000"/>
                </a:buClr>
                <a:buSzPts val="1200"/>
                <a:buFont typeface="Arial"/>
                <a:buNone/>
              </a:pPr>
              <a:r>
                <a:t/>
              </a:r>
              <a:endParaRPr sz="1200">
                <a:solidFill>
                  <a:schemeClr val="dk1"/>
                </a:solidFill>
                <a:highlight>
                  <a:schemeClr val="lt1"/>
                </a:highlight>
                <a:latin typeface="Calibri"/>
                <a:ea typeface="Calibri"/>
                <a:cs typeface="Calibri"/>
                <a:sym typeface="Calibri"/>
              </a:endParaRPr>
            </a:p>
          </p:txBody>
        </p:sp>
        <p:sp>
          <p:nvSpPr>
            <p:cNvPr id="124" name="Google Shape;124;p2"/>
            <p:cNvSpPr txBox="1"/>
            <p:nvPr/>
          </p:nvSpPr>
          <p:spPr>
            <a:xfrm>
              <a:off x="5810557" y="2350509"/>
              <a:ext cx="2020500" cy="34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F3F3F"/>
                  </a:solidFill>
                  <a:latin typeface="Calibri"/>
                  <a:ea typeface="Calibri"/>
                  <a:cs typeface="Calibri"/>
                  <a:sym typeface="Calibri"/>
                </a:rPr>
                <a:t>Technical Framework</a:t>
              </a:r>
              <a:endParaRPr b="1" i="0" sz="1400" u="none" cap="none" strike="noStrike">
                <a:solidFill>
                  <a:srgbClr val="3F3F3F"/>
                </a:solidFill>
                <a:latin typeface="Calibri"/>
                <a:ea typeface="Calibri"/>
                <a:cs typeface="Calibri"/>
                <a:sym typeface="Calibri"/>
              </a:endParaRPr>
            </a:p>
          </p:txBody>
        </p:sp>
      </p:grpSp>
      <p:grpSp>
        <p:nvGrpSpPr>
          <p:cNvPr id="125" name="Google Shape;125;p2"/>
          <p:cNvGrpSpPr/>
          <p:nvPr/>
        </p:nvGrpSpPr>
        <p:grpSpPr>
          <a:xfrm>
            <a:off x="6682594" y="4504169"/>
            <a:ext cx="4060516" cy="791111"/>
            <a:chOff x="6624716" y="1929084"/>
            <a:chExt cx="2037900" cy="791112"/>
          </a:xfrm>
        </p:grpSpPr>
        <p:sp>
          <p:nvSpPr>
            <p:cNvPr id="126" name="Google Shape;126;p2"/>
            <p:cNvSpPr txBox="1"/>
            <p:nvPr/>
          </p:nvSpPr>
          <p:spPr>
            <a:xfrm>
              <a:off x="6624716" y="2258496"/>
              <a:ext cx="2037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1"/>
                  </a:solidFill>
                  <a:latin typeface="Calibri"/>
                  <a:ea typeface="Calibri"/>
                  <a:cs typeface="Calibri"/>
                  <a:sym typeface="Calibri"/>
                </a:rPr>
                <a:t>Data </a:t>
              </a:r>
              <a:r>
                <a:rPr b="0" i="0" lang="en-US" sz="1200" u="none" cap="none" strike="noStrike">
                  <a:solidFill>
                    <a:schemeClr val="dk1"/>
                  </a:solidFill>
                  <a:latin typeface="Calibri"/>
                  <a:ea typeface="Calibri"/>
                  <a:cs typeface="Calibri"/>
                  <a:sym typeface="Calibri"/>
                </a:rPr>
                <a:t> and orchestration, RAG limitations, and implemented mitigation strategies.</a:t>
              </a:r>
              <a:endParaRPr b="0" i="0" sz="1200" u="none" cap="none" strike="noStrike">
                <a:solidFill>
                  <a:srgbClr val="3F3F3F"/>
                </a:solidFill>
                <a:latin typeface="Calibri"/>
                <a:ea typeface="Calibri"/>
                <a:cs typeface="Calibri"/>
                <a:sym typeface="Calibri"/>
              </a:endParaRPr>
            </a:p>
          </p:txBody>
        </p:sp>
        <p:sp>
          <p:nvSpPr>
            <p:cNvPr id="127" name="Google Shape;127;p2"/>
            <p:cNvSpPr txBox="1"/>
            <p:nvPr/>
          </p:nvSpPr>
          <p:spPr>
            <a:xfrm>
              <a:off x="6633413" y="1929084"/>
              <a:ext cx="202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F3F3F"/>
                  </a:solidFill>
                  <a:latin typeface="Calibri"/>
                  <a:ea typeface="Calibri"/>
                  <a:cs typeface="Calibri"/>
                  <a:sym typeface="Calibri"/>
                </a:rPr>
                <a:t>Challenges and </a:t>
              </a:r>
              <a:r>
                <a:rPr b="1" i="0" lang="en-US" sz="1400" u="none" cap="none" strike="noStrike">
                  <a:solidFill>
                    <a:srgbClr val="3F3F3F"/>
                  </a:solidFill>
                  <a:latin typeface="Calibri"/>
                  <a:ea typeface="Calibri"/>
                  <a:cs typeface="Calibri"/>
                  <a:sym typeface="Calibri"/>
                </a:rPr>
                <a:t>Solutions</a:t>
              </a:r>
              <a:endParaRPr b="1" i="0" sz="1400" u="none" cap="none" strike="noStrike">
                <a:solidFill>
                  <a:srgbClr val="3F3F3F"/>
                </a:solidFill>
                <a:latin typeface="Calibri"/>
                <a:ea typeface="Calibri"/>
                <a:cs typeface="Calibri"/>
                <a:sym typeface="Calibri"/>
              </a:endParaRPr>
            </a:p>
          </p:txBody>
        </p:sp>
      </p:grpSp>
      <p:grpSp>
        <p:nvGrpSpPr>
          <p:cNvPr id="128" name="Google Shape;128;p2"/>
          <p:cNvGrpSpPr/>
          <p:nvPr/>
        </p:nvGrpSpPr>
        <p:grpSpPr>
          <a:xfrm>
            <a:off x="5449654" y="5736659"/>
            <a:ext cx="4060470" cy="769474"/>
            <a:chOff x="6435858" y="2319834"/>
            <a:chExt cx="2037900" cy="769474"/>
          </a:xfrm>
        </p:grpSpPr>
        <p:sp>
          <p:nvSpPr>
            <p:cNvPr id="129" name="Google Shape;129;p2"/>
            <p:cNvSpPr txBox="1"/>
            <p:nvPr/>
          </p:nvSpPr>
          <p:spPr>
            <a:xfrm>
              <a:off x="6435858" y="2627608"/>
              <a:ext cx="2037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Summarize </a:t>
              </a:r>
              <a:r>
                <a:rPr lang="en-US" sz="1200">
                  <a:solidFill>
                    <a:schemeClr val="dk1"/>
                  </a:solidFill>
                  <a:latin typeface="Calibri"/>
                  <a:ea typeface="Calibri"/>
                  <a:cs typeface="Calibri"/>
                  <a:sym typeface="Calibri"/>
                </a:rPr>
                <a:t>architecture</a:t>
              </a:r>
              <a:r>
                <a:rPr b="0" i="0" lang="en-US" sz="1200" u="none" cap="none" strike="noStrike">
                  <a:solidFill>
                    <a:schemeClr val="dk1"/>
                  </a:solidFill>
                  <a:latin typeface="Calibri"/>
                  <a:ea typeface="Calibri"/>
                  <a:cs typeface="Calibri"/>
                  <a:sym typeface="Calibri"/>
                </a:rPr>
                <a:t>, scalability, feedback, technical tools, and key takeaways for improvement.</a:t>
              </a:r>
              <a:endParaRPr b="0" i="0" sz="1200" u="none" cap="none" strike="noStrike">
                <a:solidFill>
                  <a:srgbClr val="3F3F3F"/>
                </a:solidFill>
                <a:latin typeface="Calibri"/>
                <a:ea typeface="Calibri"/>
                <a:cs typeface="Calibri"/>
                <a:sym typeface="Calibri"/>
              </a:endParaRPr>
            </a:p>
          </p:txBody>
        </p:sp>
        <p:sp>
          <p:nvSpPr>
            <p:cNvPr id="130" name="Google Shape;130;p2"/>
            <p:cNvSpPr txBox="1"/>
            <p:nvPr/>
          </p:nvSpPr>
          <p:spPr>
            <a:xfrm>
              <a:off x="6444617" y="2319834"/>
              <a:ext cx="202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F3F3F"/>
                  </a:solidFill>
                  <a:latin typeface="Calibri"/>
                  <a:ea typeface="Calibri"/>
                  <a:cs typeface="Calibri"/>
                  <a:sym typeface="Calibri"/>
                </a:rPr>
                <a:t>Insights and Takeaways</a:t>
              </a:r>
              <a:endParaRPr b="1" i="0" sz="1400" u="none" cap="none" strike="noStrike">
                <a:solidFill>
                  <a:srgbClr val="3F3F3F"/>
                </a:solidFill>
                <a:latin typeface="Calibri"/>
                <a:ea typeface="Calibri"/>
                <a:cs typeface="Calibri"/>
                <a:sym typeface="Calibri"/>
              </a:endParaRPr>
            </a:p>
          </p:txBody>
        </p:sp>
      </p:grpSp>
      <p:pic>
        <p:nvPicPr>
          <p:cNvPr id="131" name="Google Shape;131;p2"/>
          <p:cNvPicPr preferRelativeResize="0"/>
          <p:nvPr/>
        </p:nvPicPr>
        <p:blipFill rotWithShape="1">
          <a:blip r:embed="rId3">
            <a:alphaModFix/>
          </a:blip>
          <a:srcRect b="0" l="0" r="0" t="0"/>
          <a:stretch/>
        </p:blipFill>
        <p:spPr>
          <a:xfrm>
            <a:off x="2778597" y="789550"/>
            <a:ext cx="581247" cy="581247"/>
          </a:xfrm>
          <a:prstGeom prst="rect">
            <a:avLst/>
          </a:prstGeom>
          <a:noFill/>
          <a:ln>
            <a:noFill/>
          </a:ln>
        </p:spPr>
      </p:pic>
      <p:pic>
        <p:nvPicPr>
          <p:cNvPr id="132" name="Google Shape;132;p2"/>
          <p:cNvPicPr preferRelativeResize="0"/>
          <p:nvPr/>
        </p:nvPicPr>
        <p:blipFill rotWithShape="1">
          <a:blip r:embed="rId4">
            <a:alphaModFix/>
          </a:blip>
          <a:srcRect b="0" l="0" r="0" t="0"/>
          <a:stretch/>
        </p:blipFill>
        <p:spPr>
          <a:xfrm>
            <a:off x="3962946" y="2310270"/>
            <a:ext cx="676940" cy="676940"/>
          </a:xfrm>
          <a:prstGeom prst="rect">
            <a:avLst/>
          </a:prstGeom>
          <a:noFill/>
          <a:ln>
            <a:noFill/>
          </a:ln>
        </p:spPr>
      </p:pic>
      <p:pic>
        <p:nvPicPr>
          <p:cNvPr id="133" name="Google Shape;133;p2"/>
          <p:cNvPicPr preferRelativeResize="0"/>
          <p:nvPr/>
        </p:nvPicPr>
        <p:blipFill rotWithShape="1">
          <a:blip r:embed="rId5">
            <a:alphaModFix/>
          </a:blip>
          <a:srcRect b="0" l="0" r="0" t="0"/>
          <a:stretch/>
        </p:blipFill>
        <p:spPr>
          <a:xfrm>
            <a:off x="4019943" y="4237898"/>
            <a:ext cx="619943" cy="619943"/>
          </a:xfrm>
          <a:prstGeom prst="rect">
            <a:avLst/>
          </a:prstGeom>
          <a:noFill/>
          <a:ln>
            <a:noFill/>
          </a:ln>
        </p:spPr>
      </p:pic>
      <p:pic>
        <p:nvPicPr>
          <p:cNvPr id="134" name="Google Shape;134;p2"/>
          <p:cNvPicPr preferRelativeResize="0"/>
          <p:nvPr/>
        </p:nvPicPr>
        <p:blipFill rotWithShape="1">
          <a:blip r:embed="rId6">
            <a:alphaModFix/>
          </a:blip>
          <a:srcRect b="0" l="0" r="0" t="0"/>
          <a:stretch/>
        </p:blipFill>
        <p:spPr>
          <a:xfrm>
            <a:off x="2832143" y="5638067"/>
            <a:ext cx="552914" cy="552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p4"/>
          <p:cNvGrpSpPr/>
          <p:nvPr/>
        </p:nvGrpSpPr>
        <p:grpSpPr>
          <a:xfrm>
            <a:off x="6096000" y="1903328"/>
            <a:ext cx="5075476" cy="3051547"/>
            <a:chOff x="6563542" y="1852609"/>
            <a:chExt cx="4868999" cy="2279697"/>
          </a:xfrm>
        </p:grpSpPr>
        <p:sp>
          <p:nvSpPr>
            <p:cNvPr id="140" name="Google Shape;140;p4"/>
            <p:cNvSpPr txBox="1"/>
            <p:nvPr/>
          </p:nvSpPr>
          <p:spPr>
            <a:xfrm>
              <a:off x="6563542" y="1852609"/>
              <a:ext cx="4777152" cy="8309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Project Overview</a:t>
              </a:r>
              <a:endParaRPr b="1" i="0" sz="4800" u="none" cap="none" strike="noStrike">
                <a:solidFill>
                  <a:schemeClr val="lt1"/>
                </a:solidFill>
                <a:latin typeface="Calibri"/>
                <a:ea typeface="Calibri"/>
                <a:cs typeface="Calibri"/>
                <a:sym typeface="Calibri"/>
              </a:endParaRPr>
            </a:p>
          </p:txBody>
        </p:sp>
        <p:sp>
          <p:nvSpPr>
            <p:cNvPr id="141" name="Google Shape;141;p4"/>
            <p:cNvSpPr txBox="1"/>
            <p:nvPr/>
          </p:nvSpPr>
          <p:spPr>
            <a:xfrm>
              <a:off x="6655341" y="2683606"/>
              <a:ext cx="4777200" cy="1448700"/>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Problem Statement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Background Information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Char char="•"/>
              </a:pPr>
              <a:r>
                <a:rPr lang="en-US" sz="2000">
                  <a:solidFill>
                    <a:schemeClr val="lt1"/>
                  </a:solidFill>
                  <a:latin typeface="Calibri"/>
                  <a:ea typeface="Calibri"/>
                  <a:cs typeface="Calibri"/>
                  <a:sym typeface="Calibri"/>
                </a:rPr>
                <a:t>Motivation for Selection of the Project</a:t>
              </a:r>
              <a:endParaRPr sz="2000">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Char char="•"/>
              </a:pPr>
              <a:r>
                <a:rPr lang="en-US" sz="2000">
                  <a:solidFill>
                    <a:schemeClr val="lt1"/>
                  </a:solidFill>
                  <a:latin typeface="Calibri"/>
                  <a:ea typeface="Calibri"/>
                  <a:cs typeface="Calibri"/>
                  <a:sym typeface="Calibri"/>
                </a:rPr>
                <a:t>Detailed Dataset Description and Dataset Source</a:t>
              </a:r>
              <a:endParaRPr sz="2000">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2000"/>
                <a:buChar char="•"/>
              </a:pPr>
              <a:r>
                <a:rPr lang="en-US" sz="2000">
                  <a:solidFill>
                    <a:schemeClr val="lt1"/>
                  </a:solidFill>
                  <a:latin typeface="Calibri"/>
                  <a:ea typeface="Calibri"/>
                  <a:cs typeface="Calibri"/>
                  <a:sym typeface="Calibri"/>
                </a:rPr>
                <a:t>Current Benchmark</a:t>
              </a:r>
              <a:endParaRPr b="0" i="0" sz="2000" u="none" cap="none" strike="noStrike">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5"/>
          <p:cNvSpPr txBox="1"/>
          <p:nvPr>
            <p:ph type="title"/>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2800"/>
              <a:buFont typeface="Ubuntu"/>
              <a:buNone/>
            </a:pPr>
            <a:r>
              <a:rPr b="1" i="0" lang="en-US" sz="2800" cap="none">
                <a:solidFill>
                  <a:schemeClr val="lt1"/>
                </a:solidFill>
                <a:latin typeface="Ubuntu"/>
                <a:ea typeface="Ubuntu"/>
                <a:cs typeface="Ubuntu"/>
                <a:sym typeface="Ubuntu"/>
              </a:rPr>
              <a:t>PROBLEM STATEMENT</a:t>
            </a:r>
            <a:endParaRPr b="1" sz="2800">
              <a:solidFill>
                <a:schemeClr val="lt1"/>
              </a:solidFill>
              <a:latin typeface="Ubuntu"/>
              <a:ea typeface="Ubuntu"/>
              <a:cs typeface="Ubuntu"/>
              <a:sym typeface="Ubuntu"/>
            </a:endParaRPr>
          </a:p>
        </p:txBody>
      </p:sp>
      <p:sp>
        <p:nvSpPr>
          <p:cNvPr id="148" name="Google Shape;148;p5"/>
          <p:cNvSpPr txBox="1"/>
          <p:nvPr/>
        </p:nvSpPr>
        <p:spPr>
          <a:xfrm>
            <a:off x="154767" y="2046863"/>
            <a:ext cx="11298300" cy="3447900"/>
          </a:xfrm>
          <a:prstGeom prst="rect">
            <a:avLst/>
          </a:prstGeom>
          <a:noFill/>
          <a:ln>
            <a:noFill/>
          </a:ln>
        </p:spPr>
        <p:txBody>
          <a:bodyPr anchorCtr="0" anchor="t" bIns="45700" lIns="91425" spcFirstLastPara="1" rIns="91425" wrap="square" tIns="45700">
            <a:spAutoFit/>
          </a:bodyPr>
          <a:lstStyle/>
          <a:p>
            <a:pPr indent="-355600" lvl="1" marL="914400" marR="0" rtl="0" algn="l">
              <a:lnSpc>
                <a:spcPct val="100000"/>
              </a:lnSpc>
              <a:spcBef>
                <a:spcPts val="0"/>
              </a:spcBef>
              <a:spcAft>
                <a:spcPts val="0"/>
              </a:spcAft>
              <a:buClr>
                <a:srgbClr val="222222"/>
              </a:buClr>
              <a:buSzPts val="2000"/>
              <a:buFont typeface="Ubuntu"/>
              <a:buChar char="•"/>
            </a:pPr>
            <a:r>
              <a:rPr b="1" i="0" lang="en-US" sz="2000" u="none" cap="none" strike="noStrike">
                <a:solidFill>
                  <a:srgbClr val="222222"/>
                </a:solidFill>
                <a:latin typeface="Ubuntu"/>
                <a:ea typeface="Ubuntu"/>
                <a:cs typeface="Ubuntu"/>
                <a:sym typeface="Ubuntu"/>
              </a:rPr>
              <a:t>The rise of e-commerce h</a:t>
            </a:r>
            <a:r>
              <a:rPr i="0" lang="en-US" sz="2000" u="none" cap="none" strike="noStrike">
                <a:solidFill>
                  <a:srgbClr val="222222"/>
                </a:solidFill>
                <a:latin typeface="Ubuntu"/>
                <a:ea typeface="Ubuntu"/>
                <a:cs typeface="Ubuntu"/>
                <a:sym typeface="Ubuntu"/>
              </a:rPr>
              <a:t>as led to an increase in number of bots. But current chatbots struggle with complex, multi-step  inquiries and fail to deliver personalized, accurate responses. </a:t>
            </a:r>
            <a:endParaRPr i="0" sz="2000" u="none" cap="none" strike="noStrike">
              <a:solidFill>
                <a:srgbClr val="222222"/>
              </a:solidFill>
              <a:latin typeface="Ubuntu"/>
              <a:ea typeface="Ubuntu"/>
              <a:cs typeface="Ubuntu"/>
              <a:sym typeface="Ubuntu"/>
            </a:endParaRPr>
          </a:p>
          <a:p>
            <a:pPr indent="0" lvl="0" marL="1371600" marR="0" rtl="0" algn="l">
              <a:lnSpc>
                <a:spcPct val="100000"/>
              </a:lnSpc>
              <a:spcBef>
                <a:spcPts val="0"/>
              </a:spcBef>
              <a:spcAft>
                <a:spcPts val="0"/>
              </a:spcAft>
              <a:buNone/>
            </a:pPr>
            <a:r>
              <a:t/>
            </a:r>
            <a:endParaRPr b="1" i="0" sz="2000" u="none" cap="none" strike="noStrike">
              <a:solidFill>
                <a:srgbClr val="222222"/>
              </a:solidFill>
              <a:latin typeface="Ubuntu"/>
              <a:ea typeface="Ubuntu"/>
              <a:cs typeface="Ubuntu"/>
              <a:sym typeface="Ubuntu"/>
            </a:endParaRPr>
          </a:p>
          <a:p>
            <a:pPr indent="0" lvl="0" marL="914400" marR="0" rtl="0" algn="l">
              <a:lnSpc>
                <a:spcPct val="100000"/>
              </a:lnSpc>
              <a:spcBef>
                <a:spcPts val="0"/>
              </a:spcBef>
              <a:spcAft>
                <a:spcPts val="0"/>
              </a:spcAft>
              <a:buNone/>
            </a:pPr>
            <a:r>
              <a:t/>
            </a:r>
            <a:endParaRPr b="1" i="0" sz="2000" u="none" cap="none" strike="noStrike">
              <a:solidFill>
                <a:srgbClr val="222222"/>
              </a:solidFill>
              <a:latin typeface="Ubuntu"/>
              <a:ea typeface="Ubuntu"/>
              <a:cs typeface="Ubuntu"/>
              <a:sym typeface="Ubuntu"/>
            </a:endParaRPr>
          </a:p>
          <a:p>
            <a:pPr indent="-355600" lvl="1" marL="914400" marR="0" rtl="0" algn="l">
              <a:lnSpc>
                <a:spcPct val="100000"/>
              </a:lnSpc>
              <a:spcBef>
                <a:spcPts val="0"/>
              </a:spcBef>
              <a:spcAft>
                <a:spcPts val="0"/>
              </a:spcAft>
              <a:buClr>
                <a:srgbClr val="222222"/>
              </a:buClr>
              <a:buSzPts val="2000"/>
              <a:buFont typeface="Ubuntu"/>
              <a:buChar char="•"/>
            </a:pPr>
            <a:r>
              <a:rPr i="0" lang="en-US" sz="2000" u="none" cap="none" strike="noStrike">
                <a:solidFill>
                  <a:srgbClr val="222222"/>
                </a:solidFill>
                <a:latin typeface="Ubuntu"/>
                <a:ea typeface="Ubuntu"/>
                <a:cs typeface="Ubuntu"/>
                <a:sym typeface="Ubuntu"/>
              </a:rPr>
              <a:t>This project aims to Address these challenges by </a:t>
            </a:r>
            <a:r>
              <a:rPr b="1" i="0" lang="en-US" sz="2000" u="none" cap="none" strike="noStrike">
                <a:solidFill>
                  <a:srgbClr val="222222"/>
                </a:solidFill>
                <a:latin typeface="Ubuntu"/>
                <a:ea typeface="Ubuntu"/>
                <a:cs typeface="Ubuntu"/>
                <a:sym typeface="Ubuntu"/>
              </a:rPr>
              <a:t>developing an advanced, multi-agent chatbot system using Langchain Agentic AI. </a:t>
            </a:r>
            <a:r>
              <a:rPr i="0" lang="en-US" sz="2000" u="none" cap="none" strike="noStrike">
                <a:solidFill>
                  <a:srgbClr val="222222"/>
                </a:solidFill>
                <a:latin typeface="Ubuntu"/>
                <a:ea typeface="Ubuntu"/>
                <a:cs typeface="Ubuntu"/>
                <a:sym typeface="Ubuntu"/>
              </a:rPr>
              <a:t>The focus is on leveraging task-oriented large language models (LLMs) to improve efficiency, accuracy, and user experience while incorporating insights from conversational datasets, user reviews for a robust and comprehensive training framework.</a:t>
            </a:r>
            <a:endParaRPr i="0" sz="1400" u="none" cap="none" strike="noStrike">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ph type="title"/>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l">
              <a:lnSpc>
                <a:spcPct val="90000"/>
              </a:lnSpc>
              <a:spcBef>
                <a:spcPts val="0"/>
              </a:spcBef>
              <a:spcAft>
                <a:spcPts val="0"/>
              </a:spcAft>
              <a:buClr>
                <a:schemeClr val="lt1"/>
              </a:buClr>
              <a:buSzPts val="2400"/>
              <a:buFont typeface="Ubuntu"/>
              <a:buNone/>
            </a:pPr>
            <a:r>
              <a:rPr b="1" i="0" lang="en-US" sz="2400">
                <a:solidFill>
                  <a:schemeClr val="lt1"/>
                </a:solidFill>
                <a:latin typeface="Ubuntu"/>
                <a:ea typeface="Ubuntu"/>
                <a:cs typeface="Ubuntu"/>
                <a:sym typeface="Ubuntu"/>
              </a:rPr>
              <a:t>DETAILED DATASET DESCRIPTION AND DATASET SOURCE</a:t>
            </a:r>
            <a:endParaRPr b="0" i="0" sz="1400">
              <a:solidFill>
                <a:schemeClr val="lt1"/>
              </a:solidFill>
              <a:latin typeface="Ubuntu"/>
              <a:ea typeface="Ubuntu"/>
              <a:cs typeface="Ubuntu"/>
              <a:sym typeface="Ubuntu"/>
            </a:endParaRPr>
          </a:p>
        </p:txBody>
      </p:sp>
      <p:sp>
        <p:nvSpPr>
          <p:cNvPr id="155" name="Google Shape;155;p8"/>
          <p:cNvSpPr txBox="1"/>
          <p:nvPr/>
        </p:nvSpPr>
        <p:spPr>
          <a:xfrm>
            <a:off x="58249" y="1790250"/>
            <a:ext cx="9406200" cy="2031900"/>
          </a:xfrm>
          <a:prstGeom prst="rect">
            <a:avLst/>
          </a:prstGeom>
          <a:noFill/>
          <a:ln>
            <a:noFill/>
          </a:ln>
        </p:spPr>
        <p:txBody>
          <a:bodyPr anchorCtr="0" anchor="t" bIns="45700" lIns="91425" spcFirstLastPara="1" rIns="91425" wrap="square" tIns="45700">
            <a:spAutoFit/>
          </a:bodyPr>
          <a:lstStyle/>
          <a:p>
            <a:pPr indent="-361950" lvl="1" marL="914400" rtl="0" algn="l">
              <a:spcBef>
                <a:spcPts val="0"/>
              </a:spcBef>
              <a:spcAft>
                <a:spcPts val="0"/>
              </a:spcAft>
              <a:buClr>
                <a:srgbClr val="222222"/>
              </a:buClr>
              <a:buSzPts val="2100"/>
              <a:buFont typeface="Ubuntu"/>
              <a:buChar char="○"/>
            </a:pPr>
            <a:r>
              <a:rPr b="1" lang="en-US" sz="2100">
                <a:solidFill>
                  <a:srgbClr val="222222"/>
                </a:solidFill>
                <a:latin typeface="Ubuntu"/>
                <a:ea typeface="Ubuntu"/>
                <a:cs typeface="Ubuntu"/>
                <a:sym typeface="Ubuntu"/>
              </a:rPr>
              <a:t>Source: </a:t>
            </a:r>
            <a:r>
              <a:rPr lang="en-US" sz="2100">
                <a:solidFill>
                  <a:srgbClr val="222222"/>
                </a:solidFill>
                <a:latin typeface="Ubuntu"/>
                <a:ea typeface="Ubuntu"/>
                <a:cs typeface="Ubuntu"/>
                <a:sym typeface="Ubuntu"/>
              </a:rPr>
              <a:t>Amazon Products - Cell Phones Category from Kaggle</a:t>
            </a:r>
            <a:endParaRPr sz="2100">
              <a:solidFill>
                <a:srgbClr val="222222"/>
              </a:solidFill>
              <a:latin typeface="Ubuntu"/>
              <a:ea typeface="Ubuntu"/>
              <a:cs typeface="Ubuntu"/>
              <a:sym typeface="Ubuntu"/>
            </a:endParaRPr>
          </a:p>
          <a:p>
            <a:pPr indent="-361950" lvl="1" marL="914400" rtl="0" algn="l">
              <a:spcBef>
                <a:spcPts val="0"/>
              </a:spcBef>
              <a:spcAft>
                <a:spcPts val="0"/>
              </a:spcAft>
              <a:buClr>
                <a:srgbClr val="222222"/>
              </a:buClr>
              <a:buSzPts val="2100"/>
              <a:buFont typeface="Ubuntu"/>
              <a:buChar char="○"/>
            </a:pPr>
            <a:r>
              <a:rPr lang="en-US" sz="2100">
                <a:solidFill>
                  <a:srgbClr val="222222"/>
                </a:solidFill>
                <a:latin typeface="Ubuntu"/>
                <a:ea typeface="Ubuntu"/>
                <a:cs typeface="Ubuntu"/>
                <a:sym typeface="Ubuntu"/>
              </a:rPr>
              <a:t>Total Products: </a:t>
            </a:r>
            <a:r>
              <a:rPr b="1" lang="en-US" sz="2100">
                <a:solidFill>
                  <a:srgbClr val="222222"/>
                </a:solidFill>
                <a:latin typeface="Ubuntu"/>
                <a:ea typeface="Ubuntu"/>
                <a:cs typeface="Ubuntu"/>
                <a:sym typeface="Ubuntu"/>
              </a:rPr>
              <a:t>3.6 million products, focus on cell phones</a:t>
            </a:r>
            <a:endParaRPr b="1" sz="2100">
              <a:solidFill>
                <a:srgbClr val="222222"/>
              </a:solidFill>
              <a:latin typeface="Ubuntu"/>
              <a:ea typeface="Ubuntu"/>
              <a:cs typeface="Ubuntu"/>
              <a:sym typeface="Ubuntu"/>
            </a:endParaRPr>
          </a:p>
          <a:p>
            <a:pPr indent="-361950" lvl="1" marL="914400" rtl="0" algn="l">
              <a:spcBef>
                <a:spcPts val="0"/>
              </a:spcBef>
              <a:spcAft>
                <a:spcPts val="0"/>
              </a:spcAft>
              <a:buClr>
                <a:srgbClr val="222222"/>
              </a:buClr>
              <a:buSzPts val="2100"/>
              <a:buFont typeface="Ubuntu"/>
              <a:buChar char="○"/>
            </a:pPr>
            <a:r>
              <a:rPr lang="en-US" sz="2100">
                <a:solidFill>
                  <a:srgbClr val="222222"/>
                </a:solidFill>
                <a:latin typeface="Ubuntu"/>
                <a:ea typeface="Ubuntu"/>
                <a:cs typeface="Ubuntu"/>
                <a:sym typeface="Ubuntu"/>
              </a:rPr>
              <a:t>Selected 200+ records for deep analysis</a:t>
            </a:r>
            <a:endParaRPr sz="2100">
              <a:solidFill>
                <a:srgbClr val="222222"/>
              </a:solidFill>
              <a:latin typeface="Ubuntu"/>
              <a:ea typeface="Ubuntu"/>
              <a:cs typeface="Ubuntu"/>
              <a:sym typeface="Ubuntu"/>
            </a:endParaRPr>
          </a:p>
          <a:p>
            <a:pPr indent="-361950" lvl="1" marL="914400" rtl="0" algn="l">
              <a:spcBef>
                <a:spcPts val="0"/>
              </a:spcBef>
              <a:spcAft>
                <a:spcPts val="0"/>
              </a:spcAft>
              <a:buClr>
                <a:srgbClr val="222222"/>
              </a:buClr>
              <a:buSzPts val="2100"/>
              <a:buFont typeface="Ubuntu"/>
              <a:buChar char="○"/>
            </a:pPr>
            <a:r>
              <a:rPr lang="en-US" sz="2100">
                <a:solidFill>
                  <a:srgbClr val="222222"/>
                </a:solidFill>
                <a:latin typeface="Ubuntu"/>
                <a:ea typeface="Ubuntu"/>
                <a:cs typeface="Ubuntu"/>
                <a:sym typeface="Ubuntu"/>
              </a:rPr>
              <a:t>Initial data was unfiltered and unstructured</a:t>
            </a:r>
            <a:endParaRPr sz="2100">
              <a:solidFill>
                <a:srgbClr val="222222"/>
              </a:solidFill>
              <a:latin typeface="Ubuntu"/>
              <a:ea typeface="Ubuntu"/>
              <a:cs typeface="Ubuntu"/>
              <a:sym typeface="Ubuntu"/>
            </a:endParaRPr>
          </a:p>
          <a:p>
            <a:pPr indent="0" lvl="0" marL="914400" marR="0" rtl="0" algn="l">
              <a:lnSpc>
                <a:spcPct val="100000"/>
              </a:lnSpc>
              <a:spcBef>
                <a:spcPts val="0"/>
              </a:spcBef>
              <a:spcAft>
                <a:spcPts val="0"/>
              </a:spcAft>
              <a:buNone/>
            </a:pPr>
            <a:r>
              <a:t/>
            </a:r>
            <a:endParaRPr sz="2100">
              <a:solidFill>
                <a:srgbClr val="222222"/>
              </a:solidFill>
              <a:latin typeface="Ubuntu"/>
              <a:ea typeface="Ubuntu"/>
              <a:cs typeface="Ubuntu"/>
              <a:sym typeface="Ubuntu"/>
            </a:endParaRPr>
          </a:p>
          <a:p>
            <a:pPr indent="0" lvl="0" marL="914400" marR="0" rtl="0" algn="l">
              <a:lnSpc>
                <a:spcPct val="100000"/>
              </a:lnSpc>
              <a:spcBef>
                <a:spcPts val="0"/>
              </a:spcBef>
              <a:spcAft>
                <a:spcPts val="0"/>
              </a:spcAft>
              <a:buClr>
                <a:srgbClr val="000000"/>
              </a:buClr>
              <a:buSzPts val="2400"/>
              <a:buFont typeface="Arial"/>
              <a:buNone/>
            </a:pPr>
            <a:r>
              <a:t/>
            </a:r>
            <a:endParaRPr i="0" sz="2100" u="none" cap="none" strike="noStrike">
              <a:solidFill>
                <a:srgbClr val="222222"/>
              </a:solidFill>
              <a:latin typeface="Ubuntu"/>
              <a:ea typeface="Ubuntu"/>
              <a:cs typeface="Ubuntu"/>
              <a:sym typeface="Ubuntu"/>
            </a:endParaRPr>
          </a:p>
        </p:txBody>
      </p:sp>
      <p:pic>
        <p:nvPicPr>
          <p:cNvPr id="156" name="Google Shape;156;p8"/>
          <p:cNvPicPr preferRelativeResize="0"/>
          <p:nvPr/>
        </p:nvPicPr>
        <p:blipFill rotWithShape="1">
          <a:blip r:embed="rId3">
            <a:alphaModFix/>
          </a:blip>
          <a:srcRect b="0" l="0" r="0" t="0"/>
          <a:stretch/>
        </p:blipFill>
        <p:spPr>
          <a:xfrm>
            <a:off x="494075" y="3514025"/>
            <a:ext cx="6301325" cy="2878276"/>
          </a:xfrm>
          <a:prstGeom prst="rect">
            <a:avLst/>
          </a:prstGeom>
          <a:noFill/>
          <a:ln>
            <a:noFill/>
          </a:ln>
        </p:spPr>
      </p:pic>
      <p:sp>
        <p:nvSpPr>
          <p:cNvPr id="157" name="Google Shape;157;p8"/>
          <p:cNvSpPr txBox="1"/>
          <p:nvPr/>
        </p:nvSpPr>
        <p:spPr>
          <a:xfrm>
            <a:off x="7047300" y="4004150"/>
            <a:ext cx="5037900" cy="2339700"/>
          </a:xfrm>
          <a:prstGeom prst="rect">
            <a:avLst/>
          </a:prstGeom>
          <a:noFill/>
          <a:ln>
            <a:noFill/>
          </a:ln>
        </p:spPr>
        <p:txBody>
          <a:bodyPr anchorCtr="0" anchor="t" bIns="45700" lIns="91425" spcFirstLastPara="1" rIns="91425" wrap="square" tIns="45700">
            <a:spAutoFit/>
          </a:bodyPr>
          <a:lstStyle/>
          <a:p>
            <a:pPr indent="-342900" lvl="0" marL="457200" rtl="0" algn="l">
              <a:spcBef>
                <a:spcPts val="0"/>
              </a:spcBef>
              <a:spcAft>
                <a:spcPts val="0"/>
              </a:spcAft>
              <a:buClr>
                <a:srgbClr val="222222"/>
              </a:buClr>
              <a:buSzPts val="1800"/>
              <a:buFont typeface="Ubuntu"/>
              <a:buChar char="●"/>
            </a:pPr>
            <a:r>
              <a:rPr b="1" lang="en-US" sz="1800">
                <a:solidFill>
                  <a:srgbClr val="222222"/>
                </a:solidFill>
                <a:latin typeface="Ubuntu"/>
                <a:ea typeface="Ubuntu"/>
                <a:cs typeface="Ubuntu"/>
                <a:sym typeface="Ubuntu"/>
              </a:rPr>
              <a:t>Data Cleanup:</a:t>
            </a:r>
            <a:r>
              <a:rPr lang="en-US" sz="1800">
                <a:solidFill>
                  <a:srgbClr val="222222"/>
                </a:solidFill>
                <a:latin typeface="Ubuntu"/>
                <a:ea typeface="Ubuntu"/>
                <a:cs typeface="Ubuntu"/>
                <a:sym typeface="Ubuntu"/>
              </a:rPr>
              <a:t> Removed irrelevant records, ensured consistency</a:t>
            </a:r>
            <a:endParaRPr sz="1800">
              <a:solidFill>
                <a:srgbClr val="222222"/>
              </a:solidFill>
              <a:latin typeface="Ubuntu"/>
              <a:ea typeface="Ubuntu"/>
              <a:cs typeface="Ubuntu"/>
              <a:sym typeface="Ubuntu"/>
            </a:endParaRPr>
          </a:p>
          <a:p>
            <a:pPr indent="-342900" lvl="0" marL="457200" rtl="0" algn="l">
              <a:spcBef>
                <a:spcPts val="0"/>
              </a:spcBef>
              <a:spcAft>
                <a:spcPts val="0"/>
              </a:spcAft>
              <a:buClr>
                <a:srgbClr val="222222"/>
              </a:buClr>
              <a:buSzPts val="1800"/>
              <a:buFont typeface="Ubuntu"/>
              <a:buChar char="●"/>
            </a:pPr>
            <a:r>
              <a:rPr lang="en-US" sz="1800">
                <a:solidFill>
                  <a:srgbClr val="222222"/>
                </a:solidFill>
                <a:latin typeface="Ubuntu"/>
                <a:ea typeface="Ubuntu"/>
                <a:cs typeface="Ubuntu"/>
                <a:sym typeface="Ubuntu"/>
              </a:rPr>
              <a:t>Feature Engineering: Extracted key features (price, ratings, description, images)</a:t>
            </a:r>
            <a:endParaRPr sz="1800">
              <a:solidFill>
                <a:srgbClr val="222222"/>
              </a:solidFill>
              <a:latin typeface="Ubuntu"/>
              <a:ea typeface="Ubuntu"/>
              <a:cs typeface="Ubuntu"/>
              <a:sym typeface="Ubuntu"/>
            </a:endParaRPr>
          </a:p>
          <a:p>
            <a:pPr indent="-342900" lvl="0" marL="457200" rtl="0" algn="l">
              <a:spcBef>
                <a:spcPts val="0"/>
              </a:spcBef>
              <a:spcAft>
                <a:spcPts val="0"/>
              </a:spcAft>
              <a:buClr>
                <a:srgbClr val="222222"/>
              </a:buClr>
              <a:buSzPts val="1800"/>
              <a:buFont typeface="Ubuntu"/>
              <a:buChar char="●"/>
            </a:pPr>
            <a:r>
              <a:rPr b="1" lang="en-US" sz="1800">
                <a:solidFill>
                  <a:srgbClr val="222222"/>
                </a:solidFill>
                <a:latin typeface="Ubuntu"/>
                <a:ea typeface="Ubuntu"/>
                <a:cs typeface="Ubuntu"/>
                <a:sym typeface="Ubuntu"/>
              </a:rPr>
              <a:t>Handled missing data: </a:t>
            </a:r>
            <a:r>
              <a:rPr lang="en-US" sz="1800">
                <a:solidFill>
                  <a:srgbClr val="222222"/>
                </a:solidFill>
                <a:latin typeface="Ubuntu"/>
                <a:ea typeface="Ubuntu"/>
                <a:cs typeface="Ubuntu"/>
                <a:sym typeface="Ubuntu"/>
              </a:rPr>
              <a:t>Used available data and external sources (APIs)</a:t>
            </a:r>
            <a:endParaRPr sz="1800">
              <a:solidFill>
                <a:srgbClr val="222222"/>
              </a:solidFill>
              <a:latin typeface="Ubuntu"/>
              <a:ea typeface="Ubuntu"/>
              <a:cs typeface="Ubuntu"/>
              <a:sym typeface="Ubuntu"/>
            </a:endParaRPr>
          </a:p>
          <a:p>
            <a:pPr indent="0" lvl="0" marL="914400" marR="0" rtl="0" algn="l">
              <a:lnSpc>
                <a:spcPct val="100000"/>
              </a:lnSpc>
              <a:spcBef>
                <a:spcPts val="0"/>
              </a:spcBef>
              <a:spcAft>
                <a:spcPts val="0"/>
              </a:spcAft>
              <a:buClr>
                <a:srgbClr val="000000"/>
              </a:buClr>
              <a:buSzPts val="2400"/>
              <a:buFont typeface="Arial"/>
              <a:buNone/>
            </a:pPr>
            <a:r>
              <a:t/>
            </a:r>
            <a:endParaRPr sz="2000">
              <a:solidFill>
                <a:srgbClr val="222222"/>
              </a:solidFill>
              <a:latin typeface="Ubuntu"/>
              <a:ea typeface="Ubuntu"/>
              <a:cs typeface="Ubuntu"/>
              <a:sym typeface="Ubuntu"/>
            </a:endParaRPr>
          </a:p>
        </p:txBody>
      </p:sp>
      <p:sp>
        <p:nvSpPr>
          <p:cNvPr id="158" name="Google Shape;158;p8"/>
          <p:cNvSpPr txBox="1"/>
          <p:nvPr/>
        </p:nvSpPr>
        <p:spPr>
          <a:xfrm>
            <a:off x="7047300" y="3429000"/>
            <a:ext cx="41790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dk1"/>
                </a:solidFill>
                <a:latin typeface="Calibri"/>
                <a:ea typeface="Calibri"/>
                <a:cs typeface="Calibri"/>
                <a:sym typeface="Calibri"/>
              </a:rPr>
              <a:t>Preprocessing Strategy</a:t>
            </a:r>
            <a:endParaRPr b="1" sz="2600">
              <a:solidFill>
                <a:schemeClr val="dk1"/>
              </a:solidFill>
              <a:latin typeface="Calibri"/>
              <a:ea typeface="Calibri"/>
              <a:cs typeface="Calibri"/>
              <a:sym typeface="Calibri"/>
            </a:endParaRPr>
          </a:p>
        </p:txBody>
      </p:sp>
      <p:sp>
        <p:nvSpPr>
          <p:cNvPr id="159" name="Google Shape;159;p8"/>
          <p:cNvSpPr txBox="1"/>
          <p:nvPr/>
        </p:nvSpPr>
        <p:spPr>
          <a:xfrm>
            <a:off x="647300" y="1309650"/>
            <a:ext cx="41790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dk1"/>
                </a:solidFill>
                <a:latin typeface="Calibri"/>
                <a:ea typeface="Calibri"/>
                <a:cs typeface="Calibri"/>
                <a:sym typeface="Calibri"/>
              </a:rPr>
              <a:t>Dataset Overview</a:t>
            </a:r>
            <a:endParaRPr b="1" sz="2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p10"/>
          <p:cNvGrpSpPr/>
          <p:nvPr/>
        </p:nvGrpSpPr>
        <p:grpSpPr>
          <a:xfrm>
            <a:off x="5762021" y="974551"/>
            <a:ext cx="5296885" cy="3980123"/>
            <a:chOff x="6503200" y="1158754"/>
            <a:chExt cx="5081400" cy="2973402"/>
          </a:xfrm>
        </p:grpSpPr>
        <p:sp>
          <p:nvSpPr>
            <p:cNvPr id="165" name="Google Shape;165;p10"/>
            <p:cNvSpPr txBox="1"/>
            <p:nvPr/>
          </p:nvSpPr>
          <p:spPr>
            <a:xfrm>
              <a:off x="6503200" y="1158754"/>
              <a:ext cx="5081400" cy="11730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Calibri"/>
                  <a:ea typeface="Calibri"/>
                  <a:cs typeface="Calibri"/>
                  <a:sym typeface="Calibri"/>
                </a:rPr>
                <a:t>Technical </a:t>
              </a:r>
              <a:r>
                <a:rPr b="1" lang="en-US" sz="4800">
                  <a:solidFill>
                    <a:schemeClr val="lt1"/>
                  </a:solidFill>
                  <a:latin typeface="Calibri"/>
                  <a:ea typeface="Calibri"/>
                  <a:cs typeface="Calibri"/>
                  <a:sym typeface="Calibri"/>
                </a:rPr>
                <a:t>Overview</a:t>
              </a:r>
              <a:endParaRPr b="1" i="0" sz="4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b="1" i="0" sz="4800" u="none" cap="none" strike="noStrike">
                <a:solidFill>
                  <a:schemeClr val="lt1"/>
                </a:solidFill>
                <a:latin typeface="Calibri"/>
                <a:ea typeface="Calibri"/>
                <a:cs typeface="Calibri"/>
                <a:sym typeface="Calibri"/>
              </a:endParaRPr>
            </a:p>
          </p:txBody>
        </p:sp>
        <p:sp>
          <p:nvSpPr>
            <p:cNvPr id="166" name="Google Shape;166;p10"/>
            <p:cNvSpPr txBox="1"/>
            <p:nvPr/>
          </p:nvSpPr>
          <p:spPr>
            <a:xfrm>
              <a:off x="6655341" y="2683607"/>
              <a:ext cx="4777096" cy="1448549"/>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Technical Architecture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User Interaction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Processing the Query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Agent Orchestration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Knowledge Base Search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000"/>
                <a:buFont typeface="Arial"/>
                <a:buChar char="•"/>
              </a:pPr>
              <a:r>
                <a:rPr b="0" i="0" lang="en-US" sz="2000" u="none" cap="none" strike="noStrike">
                  <a:solidFill>
                    <a:schemeClr val="lt1"/>
                  </a:solidFill>
                  <a:latin typeface="Calibri"/>
                  <a:ea typeface="Calibri"/>
                  <a:cs typeface="Calibri"/>
                  <a:sym typeface="Calibri"/>
                </a:rPr>
                <a:t>Response Retrieval</a:t>
              </a:r>
              <a:endParaRPr b="0" i="0" sz="2000" u="none" cap="none" strike="noStrike">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A diagram of a product&#10;&#10;Description automatically generated" id="171" name="Google Shape;171;p11"/>
          <p:cNvPicPr preferRelativeResize="0"/>
          <p:nvPr/>
        </p:nvPicPr>
        <p:blipFill rotWithShape="1">
          <a:blip r:embed="rId3">
            <a:alphaModFix/>
          </a:blip>
          <a:srcRect b="0" l="0" r="0" t="0"/>
          <a:stretch/>
        </p:blipFill>
        <p:spPr>
          <a:xfrm>
            <a:off x="76200" y="1008425"/>
            <a:ext cx="5575300" cy="4930442"/>
          </a:xfrm>
          <a:prstGeom prst="rect">
            <a:avLst/>
          </a:prstGeom>
          <a:noFill/>
          <a:ln>
            <a:noFill/>
          </a:ln>
        </p:spPr>
      </p:pic>
      <p:sp>
        <p:nvSpPr>
          <p:cNvPr id="172" name="Google Shape;172;p11"/>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 </a:t>
            </a:r>
            <a:r>
              <a:rPr b="1" i="0" lang="en-US" sz="2800" u="sng" cap="none" strike="noStrike">
                <a:solidFill>
                  <a:schemeClr val="hlink"/>
                </a:solidFill>
                <a:latin typeface="Ubuntu"/>
                <a:ea typeface="Ubuntu"/>
                <a:cs typeface="Ubuntu"/>
                <a:sym typeface="Ubuntu"/>
                <a:hlinkClick r:id="rId4"/>
              </a:rPr>
              <a:t>TECHNICAL ARCHITECTURE</a:t>
            </a:r>
            <a:endParaRPr b="0" i="0" sz="2800" u="none" cap="none" strike="noStrike">
              <a:solidFill>
                <a:schemeClr val="lt1"/>
              </a:solidFill>
              <a:latin typeface="Ubuntu"/>
              <a:ea typeface="Ubuntu"/>
              <a:cs typeface="Ubuntu"/>
              <a:sym typeface="Ubuntu"/>
            </a:endParaRPr>
          </a:p>
        </p:txBody>
      </p:sp>
      <p:sp>
        <p:nvSpPr>
          <p:cNvPr id="173" name="Google Shape;173;p11"/>
          <p:cNvSpPr txBox="1"/>
          <p:nvPr/>
        </p:nvSpPr>
        <p:spPr>
          <a:xfrm>
            <a:off x="5335225" y="657425"/>
            <a:ext cx="6856800" cy="61260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Technical Solution Approach for Product Recommendation Chatbot</a:t>
            </a:r>
            <a:endParaRPr b="0" i="0" sz="13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1. User Interaction</a:t>
            </a:r>
            <a:endParaRPr b="0" i="0" sz="1300" u="none" cap="none" strike="noStrike">
              <a:solidFill>
                <a:srgbClr val="222222"/>
              </a:solidFill>
              <a:latin typeface="Ubuntu"/>
              <a:ea typeface="Ubuntu"/>
              <a:cs typeface="Ubuntu"/>
              <a:sym typeface="Ubuntu"/>
            </a:endParaRPr>
          </a:p>
          <a:p>
            <a:pPr indent="-292100" lvl="1" marL="742950" marR="0" rtl="0" algn="l">
              <a:lnSpc>
                <a:spcPct val="100000"/>
              </a:lnSpc>
              <a:spcBef>
                <a:spcPts val="0"/>
              </a:spcBef>
              <a:spcAft>
                <a:spcPts val="0"/>
              </a:spcAft>
              <a:buClr>
                <a:srgbClr val="222222"/>
              </a:buClr>
              <a:buSzPts val="1300"/>
              <a:buFont typeface="Arial"/>
              <a:buChar char="•"/>
            </a:pPr>
            <a:r>
              <a:rPr b="1" i="0" lang="en-US" sz="1300" u="none" cap="none" strike="noStrike">
                <a:solidFill>
                  <a:srgbClr val="222222"/>
                </a:solidFill>
                <a:latin typeface="Ubuntu"/>
                <a:ea typeface="Ubuntu"/>
                <a:cs typeface="Ubuntu"/>
                <a:sym typeface="Ubuntu"/>
              </a:rPr>
              <a:t>User Query Input:</a:t>
            </a:r>
            <a:r>
              <a:rPr b="0" i="0" lang="en-US" sz="1300" u="none" cap="none" strike="noStrike">
                <a:solidFill>
                  <a:srgbClr val="222222"/>
                </a:solidFill>
                <a:latin typeface="Ubuntu"/>
                <a:ea typeface="Ubuntu"/>
                <a:cs typeface="Ubuntu"/>
                <a:sym typeface="Ubuntu"/>
              </a:rPr>
              <a:t> The user interacts with the chatbot via a web, mobile, or any other interface.</a:t>
            </a:r>
            <a:endParaRPr b="0" i="0" sz="1500" u="none" cap="none" strike="noStrike">
              <a:solidFill>
                <a:srgbClr val="000000"/>
              </a:solidFill>
              <a:latin typeface="Arial"/>
              <a:ea typeface="Arial"/>
              <a:cs typeface="Arial"/>
              <a:sym typeface="Arial"/>
            </a:endParaRPr>
          </a:p>
          <a:p>
            <a:pPr indent="-292100" lvl="1" marL="742950" marR="0" rtl="0" algn="l">
              <a:lnSpc>
                <a:spcPct val="100000"/>
              </a:lnSpc>
              <a:spcBef>
                <a:spcPts val="0"/>
              </a:spcBef>
              <a:spcAft>
                <a:spcPts val="0"/>
              </a:spcAft>
              <a:buClr>
                <a:srgbClr val="222222"/>
              </a:buClr>
              <a:buSzPts val="1300"/>
              <a:buFont typeface="Arial"/>
              <a:buChar char="•"/>
            </a:pPr>
            <a:r>
              <a:rPr b="0" i="0" lang="en-US" sz="1300" u="none" cap="none" strike="noStrike">
                <a:solidFill>
                  <a:srgbClr val="222222"/>
                </a:solidFill>
                <a:latin typeface="Ubuntu"/>
                <a:ea typeface="Ubuntu"/>
                <a:cs typeface="Ubuntu"/>
                <a:sym typeface="Ubuntu"/>
              </a:rPr>
              <a:t>Example: "Suggest a smartphone with 16GB RAM under $800."</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2. Processing the Query</a:t>
            </a:r>
            <a:endParaRPr b="0" i="0" sz="1300" u="none" cap="none" strike="noStrike">
              <a:solidFill>
                <a:srgbClr val="222222"/>
              </a:solidFill>
              <a:latin typeface="Ubuntu"/>
              <a:ea typeface="Ubuntu"/>
              <a:cs typeface="Ubuntu"/>
              <a:sym typeface="Ubuntu"/>
            </a:endParaRPr>
          </a:p>
          <a:p>
            <a:pPr indent="-292100" lvl="1" marL="742950" marR="0" rtl="0" algn="l">
              <a:lnSpc>
                <a:spcPct val="100000"/>
              </a:lnSpc>
              <a:spcBef>
                <a:spcPts val="0"/>
              </a:spcBef>
              <a:spcAft>
                <a:spcPts val="0"/>
              </a:spcAft>
              <a:buClr>
                <a:srgbClr val="222222"/>
              </a:buClr>
              <a:buSzPts val="1300"/>
              <a:buFont typeface="Arial"/>
              <a:buChar char="•"/>
            </a:pPr>
            <a:r>
              <a:rPr b="1" i="0" lang="en-US" sz="1300" u="none" cap="none" strike="noStrike">
                <a:solidFill>
                  <a:srgbClr val="222222"/>
                </a:solidFill>
                <a:latin typeface="Ubuntu"/>
                <a:ea typeface="Ubuntu"/>
                <a:cs typeface="Ubuntu"/>
                <a:sym typeface="Ubuntu"/>
              </a:rPr>
              <a:t>Query Embeddings:</a:t>
            </a:r>
            <a:r>
              <a:rPr b="0" i="0" lang="en-US" sz="1300" u="none" cap="none" strike="noStrike">
                <a:solidFill>
                  <a:srgbClr val="222222"/>
                </a:solidFill>
                <a:latin typeface="Ubuntu"/>
                <a:ea typeface="Ubuntu"/>
                <a:cs typeface="Ubuntu"/>
                <a:sym typeface="Ubuntu"/>
              </a:rPr>
              <a:t> The system converts the user's query into a machine-readable format (embeddings) that captures its meaning and context.</a:t>
            </a:r>
            <a:endParaRPr b="0" i="0" sz="1500" u="none" cap="none" strike="noStrike">
              <a:solidFill>
                <a:srgbClr val="000000"/>
              </a:solidFill>
              <a:latin typeface="Arial"/>
              <a:ea typeface="Arial"/>
              <a:cs typeface="Arial"/>
              <a:sym typeface="Arial"/>
            </a:endParaRPr>
          </a:p>
          <a:p>
            <a:pPr indent="-234950" lvl="2" marL="1143000" marR="0" rtl="0" algn="l">
              <a:lnSpc>
                <a:spcPct val="100000"/>
              </a:lnSpc>
              <a:spcBef>
                <a:spcPts val="0"/>
              </a:spcBef>
              <a:spcAft>
                <a:spcPts val="0"/>
              </a:spcAft>
              <a:buClr>
                <a:srgbClr val="222222"/>
              </a:buClr>
              <a:buSzPts val="1300"/>
              <a:buFont typeface="Courier New"/>
              <a:buChar char="o"/>
            </a:pPr>
            <a:r>
              <a:rPr b="0" i="0" lang="en-US" sz="1300" u="none" cap="none" strike="noStrike">
                <a:solidFill>
                  <a:srgbClr val="222222"/>
                </a:solidFill>
                <a:latin typeface="Ubuntu"/>
                <a:ea typeface="Ubuntu"/>
                <a:cs typeface="Ubuntu"/>
                <a:sym typeface="Ubuntu"/>
              </a:rPr>
              <a:t>Example: The query about smartphones is encoded to capture features like "16GB RAM" and "under $800."</a:t>
            </a:r>
            <a:endParaRPr b="0" i="0" sz="1500" u="none" cap="none" strike="noStrike">
              <a:solidFill>
                <a:srgbClr val="000000"/>
              </a:solidFill>
              <a:latin typeface="Arial"/>
              <a:ea typeface="Arial"/>
              <a:cs typeface="Arial"/>
              <a:sym typeface="Arial"/>
            </a:endParaRPr>
          </a:p>
          <a:p>
            <a:pPr indent="-292100" lvl="1" marL="742950" marR="0" rtl="0" algn="l">
              <a:lnSpc>
                <a:spcPct val="100000"/>
              </a:lnSpc>
              <a:spcBef>
                <a:spcPts val="0"/>
              </a:spcBef>
              <a:spcAft>
                <a:spcPts val="0"/>
              </a:spcAft>
              <a:buClr>
                <a:srgbClr val="222222"/>
              </a:buClr>
              <a:buSzPts val="1300"/>
              <a:buFont typeface="Arial"/>
              <a:buChar char="•"/>
            </a:pPr>
            <a:r>
              <a:rPr b="1" i="0" lang="en-US" sz="1300" u="none" cap="none" strike="noStrike">
                <a:solidFill>
                  <a:srgbClr val="222222"/>
                </a:solidFill>
                <a:latin typeface="Ubuntu"/>
                <a:ea typeface="Ubuntu"/>
                <a:cs typeface="Ubuntu"/>
                <a:sym typeface="Ubuntu"/>
              </a:rPr>
              <a:t>Prompt + Context Creation:</a:t>
            </a:r>
            <a:r>
              <a:rPr b="0" i="0" lang="en-US" sz="1300" u="none" cap="none" strike="noStrike">
                <a:solidFill>
                  <a:srgbClr val="222222"/>
                </a:solidFill>
                <a:latin typeface="Ubuntu"/>
                <a:ea typeface="Ubuntu"/>
                <a:cs typeface="Ubuntu"/>
                <a:sym typeface="Ubuntu"/>
              </a:rPr>
              <a:t> This step enriches the query by adding background knowledge or additional details.</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3. Agent Orchestration</a:t>
            </a:r>
            <a:endParaRPr b="0" i="0" sz="1300" u="none" cap="none" strike="noStrike">
              <a:solidFill>
                <a:srgbClr val="222222"/>
              </a:solidFill>
              <a:latin typeface="Ubuntu"/>
              <a:ea typeface="Ubuntu"/>
              <a:cs typeface="Ubuntu"/>
              <a:sym typeface="Ubuntu"/>
            </a:endParaRPr>
          </a:p>
          <a:p>
            <a:pPr indent="-292100" lvl="1" marL="742950" marR="0" rtl="0" algn="l">
              <a:lnSpc>
                <a:spcPct val="100000"/>
              </a:lnSpc>
              <a:spcBef>
                <a:spcPts val="0"/>
              </a:spcBef>
              <a:spcAft>
                <a:spcPts val="0"/>
              </a:spcAft>
              <a:buClr>
                <a:srgbClr val="222222"/>
              </a:buClr>
              <a:buSzPts val="1300"/>
              <a:buFont typeface="Arial"/>
              <a:buChar char="•"/>
            </a:pPr>
            <a:r>
              <a:rPr b="0" i="0" lang="en-US" sz="1300" u="none" cap="none" strike="noStrike">
                <a:solidFill>
                  <a:srgbClr val="222222"/>
                </a:solidFill>
                <a:latin typeface="Ubuntu"/>
                <a:ea typeface="Ubuntu"/>
                <a:cs typeface="Ubuntu"/>
                <a:sym typeface="Ubuntu"/>
              </a:rPr>
              <a:t>The system uses </a:t>
            </a:r>
            <a:r>
              <a:rPr b="1" i="0" lang="en-US" sz="1300" u="none" cap="none" strike="noStrike">
                <a:solidFill>
                  <a:srgbClr val="222222"/>
                </a:solidFill>
                <a:latin typeface="Ubuntu"/>
                <a:ea typeface="Ubuntu"/>
                <a:cs typeface="Ubuntu"/>
                <a:sym typeface="Ubuntu"/>
              </a:rPr>
              <a:t>Multi-Agent Orchestration</a:t>
            </a:r>
            <a:r>
              <a:rPr b="0" i="0" lang="en-US" sz="1300" u="none" cap="none" strike="noStrike">
                <a:solidFill>
                  <a:srgbClr val="222222"/>
                </a:solidFill>
                <a:latin typeface="Ubuntu"/>
                <a:ea typeface="Ubuntu"/>
                <a:cs typeface="Ubuntu"/>
                <a:sym typeface="Ubuntu"/>
              </a:rPr>
              <a:t> to divide the task into smaller components handled by specialized agents:</a:t>
            </a:r>
            <a:endParaRPr b="0" i="0" sz="1500" u="none" cap="none" strike="noStrike">
              <a:solidFill>
                <a:srgbClr val="000000"/>
              </a:solidFill>
              <a:latin typeface="Arial"/>
              <a:ea typeface="Arial"/>
              <a:cs typeface="Arial"/>
              <a:sym typeface="Arial"/>
            </a:endParaRPr>
          </a:p>
          <a:p>
            <a:pPr indent="-234950" lvl="2" marL="1143000" marR="0" rtl="0" algn="l">
              <a:lnSpc>
                <a:spcPct val="100000"/>
              </a:lnSpc>
              <a:spcBef>
                <a:spcPts val="0"/>
              </a:spcBef>
              <a:spcAft>
                <a:spcPts val="0"/>
              </a:spcAft>
              <a:buClr>
                <a:srgbClr val="222222"/>
              </a:buClr>
              <a:buSzPts val="1300"/>
              <a:buFont typeface="Calibri"/>
              <a:buAutoNum type="arabicPeriod"/>
            </a:pPr>
            <a:r>
              <a:rPr b="1" i="0" lang="en-US" sz="1300" u="none" cap="none" strike="noStrike">
                <a:solidFill>
                  <a:srgbClr val="222222"/>
                </a:solidFill>
                <a:latin typeface="Ubuntu"/>
                <a:ea typeface="Ubuntu"/>
                <a:cs typeface="Ubuntu"/>
                <a:sym typeface="Ubuntu"/>
              </a:rPr>
              <a:t>Product Feature Agent:</a:t>
            </a:r>
            <a:r>
              <a:rPr b="0" i="0" lang="en-US" sz="1300" u="none" cap="none" strike="noStrike">
                <a:solidFill>
                  <a:srgbClr val="222222"/>
                </a:solidFill>
                <a:latin typeface="Ubuntu"/>
                <a:ea typeface="Ubuntu"/>
                <a:cs typeface="Ubuntu"/>
                <a:sym typeface="Ubuntu"/>
              </a:rPr>
              <a:t> Retrieves product details matching the user's query (e.g., features, specifications).</a:t>
            </a:r>
            <a:endParaRPr b="0" i="0" sz="1500" u="none" cap="none" strike="noStrike">
              <a:solidFill>
                <a:srgbClr val="000000"/>
              </a:solidFill>
              <a:latin typeface="Arial"/>
              <a:ea typeface="Arial"/>
              <a:cs typeface="Arial"/>
              <a:sym typeface="Arial"/>
            </a:endParaRPr>
          </a:p>
          <a:p>
            <a:pPr indent="-234950" lvl="2" marL="1143000" marR="0" rtl="0" algn="l">
              <a:lnSpc>
                <a:spcPct val="100000"/>
              </a:lnSpc>
              <a:spcBef>
                <a:spcPts val="0"/>
              </a:spcBef>
              <a:spcAft>
                <a:spcPts val="0"/>
              </a:spcAft>
              <a:buClr>
                <a:srgbClr val="222222"/>
              </a:buClr>
              <a:buSzPts val="1300"/>
              <a:buFont typeface="Calibri"/>
              <a:buAutoNum type="arabicPeriod"/>
            </a:pPr>
            <a:r>
              <a:rPr b="1" i="0" lang="en-US" sz="1300" u="none" cap="none" strike="noStrike">
                <a:solidFill>
                  <a:srgbClr val="222222"/>
                </a:solidFill>
                <a:latin typeface="Ubuntu"/>
                <a:ea typeface="Ubuntu"/>
                <a:cs typeface="Ubuntu"/>
                <a:sym typeface="Ubuntu"/>
              </a:rPr>
              <a:t>Review Agent:</a:t>
            </a:r>
            <a:r>
              <a:rPr b="0" i="0" lang="en-US" sz="1300" u="none" cap="none" strike="noStrike">
                <a:solidFill>
                  <a:srgbClr val="222222"/>
                </a:solidFill>
                <a:latin typeface="Ubuntu"/>
                <a:ea typeface="Ubuntu"/>
                <a:cs typeface="Ubuntu"/>
                <a:sym typeface="Ubuntu"/>
              </a:rPr>
              <a:t> Fetches customer reviews, ratings, and feedback for the products.</a:t>
            </a:r>
            <a:endParaRPr b="0" i="0" sz="1300" u="none" cap="none" strike="noStrike">
              <a:solidFill>
                <a:srgbClr val="222222"/>
              </a:solidFill>
              <a:latin typeface="Ubuntu"/>
              <a:ea typeface="Ubuntu"/>
              <a:cs typeface="Ubuntu"/>
              <a:sym typeface="Ubuntu"/>
            </a:endParaRPr>
          </a:p>
          <a:p>
            <a:pPr indent="-234950" lvl="2" marL="1143000" marR="0" rtl="0" algn="l">
              <a:lnSpc>
                <a:spcPct val="100000"/>
              </a:lnSpc>
              <a:spcBef>
                <a:spcPts val="0"/>
              </a:spcBef>
              <a:spcAft>
                <a:spcPts val="0"/>
              </a:spcAft>
              <a:buClr>
                <a:srgbClr val="222222"/>
              </a:buClr>
              <a:buSzPts val="1300"/>
              <a:buFont typeface="Ubuntu"/>
              <a:buAutoNum type="arabicPeriod"/>
            </a:pPr>
            <a:r>
              <a:rPr b="1" i="0" lang="en-US" sz="1300" u="none" cap="none" strike="noStrike">
                <a:solidFill>
                  <a:srgbClr val="222222"/>
                </a:solidFill>
                <a:latin typeface="Ubuntu"/>
                <a:ea typeface="Ubuntu"/>
                <a:cs typeface="Ubuntu"/>
                <a:sym typeface="Ubuntu"/>
              </a:rPr>
              <a:t>Price Agent </a:t>
            </a:r>
            <a:r>
              <a:rPr b="0" i="0" lang="en-US" sz="1300" u="none" cap="none" strike="noStrike">
                <a:solidFill>
                  <a:srgbClr val="222222"/>
                </a:solidFill>
                <a:latin typeface="Ubuntu"/>
                <a:ea typeface="Ubuntu"/>
                <a:cs typeface="Ubuntu"/>
                <a:sym typeface="Ubuntu"/>
              </a:rPr>
              <a:t>: Fetches product prices and filter based on user query.</a:t>
            </a:r>
            <a:endParaRPr b="0" i="0" sz="1300" u="none" cap="none" strike="noStrike">
              <a:solidFill>
                <a:srgbClr val="222222"/>
              </a:solidFill>
              <a:latin typeface="Ubuntu"/>
              <a:ea typeface="Ubuntu"/>
              <a:cs typeface="Ubuntu"/>
              <a:sym typeface="Ubuntu"/>
            </a:endParaRPr>
          </a:p>
          <a:p>
            <a:pPr indent="-234950" lvl="2" marL="1143000" marR="0" rtl="0" algn="l">
              <a:lnSpc>
                <a:spcPct val="100000"/>
              </a:lnSpc>
              <a:spcBef>
                <a:spcPts val="0"/>
              </a:spcBef>
              <a:spcAft>
                <a:spcPts val="0"/>
              </a:spcAft>
              <a:buClr>
                <a:srgbClr val="222222"/>
              </a:buClr>
              <a:buSzPts val="1300"/>
              <a:buFont typeface="Calibri"/>
              <a:buAutoNum type="arabicPeriod"/>
            </a:pPr>
            <a:r>
              <a:rPr b="1" i="0" lang="en-US" sz="1300" u="none" cap="none" strike="noStrike">
                <a:solidFill>
                  <a:srgbClr val="222222"/>
                </a:solidFill>
                <a:latin typeface="Ubuntu"/>
                <a:ea typeface="Ubuntu"/>
                <a:cs typeface="Ubuntu"/>
                <a:sym typeface="Ubuntu"/>
              </a:rPr>
              <a:t>Image Agent:</a:t>
            </a:r>
            <a:r>
              <a:rPr b="0" i="0" lang="en-US" sz="1300" u="none" cap="none" strike="noStrike">
                <a:solidFill>
                  <a:srgbClr val="222222"/>
                </a:solidFill>
                <a:latin typeface="Ubuntu"/>
                <a:ea typeface="Ubuntu"/>
                <a:cs typeface="Ubuntu"/>
                <a:sym typeface="Ubuntu"/>
              </a:rPr>
              <a:t>Generates or retrieves relevant product images to enhance user engagement.</a:t>
            </a:r>
            <a:endParaRPr b="0" i="0" sz="1300" u="none" cap="none" strike="noStrike">
              <a:solidFill>
                <a:srgbClr val="222222"/>
              </a:solidFill>
              <a:latin typeface="Ubuntu"/>
              <a:ea typeface="Ubuntu"/>
              <a:cs typeface="Ubuntu"/>
              <a:sym typeface="Ubuntu"/>
            </a:endParaRPr>
          </a:p>
          <a:p>
            <a:pPr indent="-234950" lvl="2" marL="1143000" marR="0" rtl="0" algn="l">
              <a:lnSpc>
                <a:spcPct val="100000"/>
              </a:lnSpc>
              <a:spcBef>
                <a:spcPts val="0"/>
              </a:spcBef>
              <a:spcAft>
                <a:spcPts val="0"/>
              </a:spcAft>
              <a:buClr>
                <a:srgbClr val="222222"/>
              </a:buClr>
              <a:buSzPts val="1300"/>
              <a:buFont typeface="Ubuntu"/>
              <a:buAutoNum type="arabicPeriod"/>
            </a:pPr>
            <a:r>
              <a:rPr b="1" i="0" lang="en-US" sz="1300" u="none" cap="none" strike="noStrike">
                <a:solidFill>
                  <a:srgbClr val="222222"/>
                </a:solidFill>
                <a:latin typeface="Ubuntu"/>
                <a:ea typeface="Ubuntu"/>
                <a:cs typeface="Ubuntu"/>
                <a:sym typeface="Ubuntu"/>
              </a:rPr>
              <a:t>Summary Agent : </a:t>
            </a:r>
            <a:r>
              <a:rPr b="0" i="0" lang="en-US" sz="1300" u="none" cap="none" strike="noStrike">
                <a:solidFill>
                  <a:srgbClr val="222222"/>
                </a:solidFill>
                <a:latin typeface="Ubuntu"/>
                <a:ea typeface="Ubuntu"/>
                <a:cs typeface="Ubuntu"/>
                <a:sym typeface="Ubuntu"/>
              </a:rPr>
              <a:t>Generates user friendly summary with pros and cons and why it is recommended product for user to purchase.</a:t>
            </a:r>
            <a:endParaRPr b="0" i="0" sz="1300" u="none" cap="none" strike="noStrike">
              <a:solidFill>
                <a:srgbClr val="222222"/>
              </a:solidFill>
              <a:latin typeface="Ubuntu"/>
              <a:ea typeface="Ubuntu"/>
              <a:cs typeface="Ubuntu"/>
              <a:sym typeface="Ubuntu"/>
            </a:endParaRPr>
          </a:p>
          <a:p>
            <a:pPr indent="0" lvl="0" marL="9144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Each agent works independently but is orchestrated to ensure smooth coordination.</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nvSpPr>
        <p:spPr>
          <a:xfrm>
            <a:off x="1" y="0"/>
            <a:ext cx="12191998" cy="643563"/>
          </a:xfrm>
          <a:prstGeom prst="rect">
            <a:avLst/>
          </a:prstGeom>
          <a:solidFill>
            <a:schemeClr val="dk1"/>
          </a:solidFill>
          <a:ln>
            <a:noFill/>
          </a:ln>
        </p:spPr>
        <p:txBody>
          <a:bodyPr anchorCtr="0" anchor="b" bIns="45700" lIns="91425" spcFirstLastPara="1" rIns="91425" wrap="square" tIns="45700">
            <a:noAutofit/>
          </a:bodyPr>
          <a:lstStyle/>
          <a:p>
            <a:pPr indent="0" lvl="0" marL="457200" marR="0" rtl="0" algn="ctr">
              <a:lnSpc>
                <a:spcPct val="90000"/>
              </a:lnSpc>
              <a:spcBef>
                <a:spcPts val="0"/>
              </a:spcBef>
              <a:spcAft>
                <a:spcPts val="0"/>
              </a:spcAft>
              <a:buClr>
                <a:schemeClr val="lt1"/>
              </a:buClr>
              <a:buSzPts val="2800"/>
              <a:buFont typeface="Arial"/>
              <a:buNone/>
            </a:pPr>
            <a:r>
              <a:rPr b="1" i="0" lang="en-US" sz="2800" u="none" cap="none" strike="noStrike">
                <a:solidFill>
                  <a:schemeClr val="lt1"/>
                </a:solidFill>
                <a:latin typeface="Arial"/>
                <a:ea typeface="Arial"/>
                <a:cs typeface="Arial"/>
                <a:sym typeface="Arial"/>
              </a:rPr>
              <a:t> </a:t>
            </a:r>
            <a:r>
              <a:rPr b="1" i="0" lang="en-US" sz="2800" u="none" cap="none" strike="noStrike">
                <a:solidFill>
                  <a:schemeClr val="lt1"/>
                </a:solidFill>
                <a:latin typeface="Ubuntu"/>
                <a:ea typeface="Ubuntu"/>
                <a:cs typeface="Ubuntu"/>
                <a:sym typeface="Ubuntu"/>
              </a:rPr>
              <a:t>TECHNICAL ARCHITECTURE</a:t>
            </a:r>
            <a:endParaRPr b="0" i="0" sz="2800" u="none" cap="none" strike="noStrike">
              <a:solidFill>
                <a:schemeClr val="lt1"/>
              </a:solidFill>
              <a:latin typeface="Ubuntu"/>
              <a:ea typeface="Ubuntu"/>
              <a:cs typeface="Ubuntu"/>
              <a:sym typeface="Ubuntu"/>
            </a:endParaRPr>
          </a:p>
        </p:txBody>
      </p:sp>
      <p:sp>
        <p:nvSpPr>
          <p:cNvPr id="179" name="Google Shape;179;p12"/>
          <p:cNvSpPr txBox="1"/>
          <p:nvPr/>
        </p:nvSpPr>
        <p:spPr>
          <a:xfrm>
            <a:off x="5911125" y="643575"/>
            <a:ext cx="6146700" cy="56460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4. Knowledge Base Vector Search vs Semantic Search</a:t>
            </a:r>
            <a:endParaRPr b="0" i="0" sz="1300" u="none" cap="none" strike="noStrike">
              <a:solidFill>
                <a:srgbClr val="222222"/>
              </a:solidFill>
              <a:latin typeface="Ubuntu"/>
              <a:ea typeface="Ubuntu"/>
              <a:cs typeface="Ubuntu"/>
              <a:sym typeface="Ubuntu"/>
            </a:endParaRPr>
          </a:p>
          <a:p>
            <a:pPr indent="-292100" lvl="1" marL="742950" marR="0" rtl="0" algn="l">
              <a:lnSpc>
                <a:spcPct val="100000"/>
              </a:lnSpc>
              <a:spcBef>
                <a:spcPts val="0"/>
              </a:spcBef>
              <a:spcAft>
                <a:spcPts val="0"/>
              </a:spcAft>
              <a:buClr>
                <a:srgbClr val="222222"/>
              </a:buClr>
              <a:buSzPts val="1300"/>
              <a:buFont typeface="Arial"/>
              <a:buChar char="•"/>
            </a:pPr>
            <a:r>
              <a:rPr b="0" i="0" lang="en-US" sz="1300" u="none" cap="none" strike="noStrike">
                <a:solidFill>
                  <a:srgbClr val="222222"/>
                </a:solidFill>
                <a:latin typeface="Ubuntu"/>
                <a:ea typeface="Ubuntu"/>
                <a:cs typeface="Ubuntu"/>
                <a:sym typeface="Ubuntu"/>
              </a:rPr>
              <a:t>VectorDB with  Retrieval-Augmented Generation (RAG) approach:</a:t>
            </a:r>
            <a:endParaRPr b="0" i="0" sz="1300" u="none" cap="none" strike="noStrike">
              <a:solidFill>
                <a:srgbClr val="222222"/>
              </a:solidFill>
              <a:latin typeface="Ubuntu"/>
              <a:ea typeface="Ubuntu"/>
              <a:cs typeface="Ubuntu"/>
              <a:sym typeface="Ubuntu"/>
            </a:endParaRPr>
          </a:p>
          <a:p>
            <a:pPr indent="-234950" lvl="2" marL="1143000" marR="0" rtl="0" algn="l">
              <a:lnSpc>
                <a:spcPct val="100000"/>
              </a:lnSpc>
              <a:spcBef>
                <a:spcPts val="0"/>
              </a:spcBef>
              <a:spcAft>
                <a:spcPts val="0"/>
              </a:spcAft>
              <a:buClr>
                <a:srgbClr val="222222"/>
              </a:buClr>
              <a:buSzPts val="1300"/>
              <a:buFont typeface="Courier New"/>
              <a:buChar char="o"/>
            </a:pPr>
            <a:r>
              <a:rPr b="0" i="0" lang="en-US" sz="1300" u="none" cap="none" strike="noStrike">
                <a:solidFill>
                  <a:srgbClr val="222222"/>
                </a:solidFill>
                <a:latin typeface="Ubuntu"/>
                <a:ea typeface="Ubuntu"/>
                <a:cs typeface="Ubuntu"/>
                <a:sym typeface="Ubuntu"/>
              </a:rPr>
              <a:t>Combines search capabilities (e.g., semantic search, matching) with large language models to generate accurate and personalized responses.</a:t>
            </a:r>
            <a:endParaRPr b="0" i="0" sz="1500" u="none" cap="none" strike="noStrike">
              <a:solidFill>
                <a:srgbClr val="000000"/>
              </a:solidFill>
              <a:latin typeface="Arial"/>
              <a:ea typeface="Arial"/>
              <a:cs typeface="Arial"/>
              <a:sym typeface="Arial"/>
            </a:endParaRPr>
          </a:p>
          <a:p>
            <a:pPr indent="-234950" lvl="2" marL="1143000" marR="0" rtl="0" algn="l">
              <a:lnSpc>
                <a:spcPct val="100000"/>
              </a:lnSpc>
              <a:spcBef>
                <a:spcPts val="0"/>
              </a:spcBef>
              <a:spcAft>
                <a:spcPts val="0"/>
              </a:spcAft>
              <a:buClr>
                <a:srgbClr val="222222"/>
              </a:buClr>
              <a:buSzPts val="1300"/>
              <a:buFont typeface="Courier New"/>
              <a:buChar char="o"/>
            </a:pPr>
            <a:r>
              <a:rPr b="1" i="0" lang="en-US" sz="1300" u="none" cap="none" strike="noStrike">
                <a:solidFill>
                  <a:srgbClr val="000000"/>
                </a:solidFill>
                <a:latin typeface="Ubuntu"/>
                <a:ea typeface="Ubuntu"/>
                <a:cs typeface="Ubuntu"/>
                <a:sym typeface="Ubuntu"/>
              </a:rPr>
              <a:t>Approach used in Price Agent</a:t>
            </a:r>
            <a:r>
              <a:rPr b="1" i="0" lang="en-US" sz="1300" u="none" cap="none" strike="noStrike">
                <a:solidFill>
                  <a:srgbClr val="222222"/>
                </a:solidFill>
                <a:latin typeface="Ubuntu"/>
                <a:ea typeface="Ubuntu"/>
                <a:cs typeface="Ubuntu"/>
                <a:sym typeface="Ubuntu"/>
              </a:rPr>
              <a:t> </a:t>
            </a:r>
            <a:endParaRPr b="1" i="0" sz="1300" u="none" cap="none" strike="noStrike">
              <a:solidFill>
                <a:srgbClr val="000000"/>
              </a:solidFill>
              <a:latin typeface="Ubuntu"/>
              <a:ea typeface="Ubuntu"/>
              <a:cs typeface="Ubuntu"/>
              <a:sym typeface="Ubuntu"/>
            </a:endParaRPr>
          </a:p>
          <a:p>
            <a:pPr indent="-311150" lvl="1" marL="914400" marR="0" rtl="0" algn="l">
              <a:lnSpc>
                <a:spcPct val="115000"/>
              </a:lnSpc>
              <a:spcBef>
                <a:spcPts val="0"/>
              </a:spcBef>
              <a:spcAft>
                <a:spcPts val="0"/>
              </a:spcAft>
              <a:buClr>
                <a:schemeClr val="dk1"/>
              </a:buClr>
              <a:buSzPts val="1300"/>
              <a:buFont typeface="Ubuntu"/>
              <a:buChar char="•"/>
            </a:pPr>
            <a:r>
              <a:rPr b="0" i="0" lang="en-US" sz="1300" u="none" cap="none" strike="noStrike">
                <a:solidFill>
                  <a:schemeClr val="dk1"/>
                </a:solidFill>
                <a:highlight>
                  <a:srgbClr val="FFFFFF"/>
                </a:highlight>
                <a:latin typeface="Ubuntu"/>
                <a:ea typeface="Ubuntu"/>
                <a:cs typeface="Ubuntu"/>
                <a:sym typeface="Ubuntu"/>
              </a:rPr>
              <a:t>Vector search primarily relies on learned representations, which may or may not capture all contextual nuances. Also keyword search often outperformed vector search for precise, targeted queries did not capture exact matches.</a:t>
            </a:r>
            <a:endParaRPr b="0" i="0" sz="1300" u="none" cap="none" strike="noStrike">
              <a:solidFill>
                <a:schemeClr val="dk1"/>
              </a:solidFill>
              <a:highlight>
                <a:srgbClr val="FFFFFF"/>
              </a:highlight>
              <a:latin typeface="Ubuntu"/>
              <a:ea typeface="Ubuntu"/>
              <a:cs typeface="Ubuntu"/>
              <a:sym typeface="Ubuntu"/>
            </a:endParaRPr>
          </a:p>
          <a:p>
            <a:pPr indent="-311150" lvl="1" marL="914400" marR="0" rtl="0" algn="l">
              <a:lnSpc>
                <a:spcPct val="100000"/>
              </a:lnSpc>
              <a:spcBef>
                <a:spcPts val="0"/>
              </a:spcBef>
              <a:spcAft>
                <a:spcPts val="0"/>
              </a:spcAft>
              <a:buClr>
                <a:schemeClr val="dk1"/>
              </a:buClr>
              <a:buSzPts val="1300"/>
              <a:buFont typeface="Ubuntu"/>
              <a:buChar char="•"/>
            </a:pPr>
            <a:r>
              <a:rPr b="1" i="0" lang="en-US" sz="1300" u="none" cap="none" strike="noStrike">
                <a:solidFill>
                  <a:srgbClr val="222222"/>
                </a:solidFill>
                <a:latin typeface="Ubuntu"/>
                <a:ea typeface="Ubuntu"/>
                <a:cs typeface="Ubuntu"/>
                <a:sym typeface="Ubuntu"/>
              </a:rPr>
              <a:t>Semantic Search </a:t>
            </a:r>
            <a:r>
              <a:rPr b="1" i="0" lang="en-US" sz="1300" u="none" cap="none" strike="noStrike">
                <a:solidFill>
                  <a:schemeClr val="dk1"/>
                </a:solidFill>
                <a:latin typeface="Ubuntu"/>
                <a:ea typeface="Ubuntu"/>
                <a:cs typeface="Ubuntu"/>
                <a:sym typeface="Ubuntu"/>
              </a:rPr>
              <a:t>Approach used to Product Feature Agent</a:t>
            </a:r>
            <a:endParaRPr b="1" i="0" sz="1300" u="none" cap="none" strike="noStrike">
              <a:solidFill>
                <a:schemeClr val="dk1"/>
              </a:solidFill>
              <a:highlight>
                <a:srgbClr val="FFFFFF"/>
              </a:highlight>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300"/>
              <a:buFont typeface="Arial"/>
              <a:buNone/>
            </a:pPr>
            <a:r>
              <a:rPr b="1" i="0" lang="en-US" sz="1300" u="none" cap="none" strike="noStrike">
                <a:solidFill>
                  <a:srgbClr val="222222"/>
                </a:solidFill>
                <a:latin typeface="Ubuntu"/>
                <a:ea typeface="Ubuntu"/>
                <a:cs typeface="Ubuntu"/>
                <a:sym typeface="Ubuntu"/>
              </a:rPr>
              <a:t>5. Response Retrieval</a:t>
            </a:r>
            <a:endParaRPr b="0" i="0" sz="1300" u="none" cap="none" strike="noStrike">
              <a:solidFill>
                <a:srgbClr val="222222"/>
              </a:solidFill>
              <a:latin typeface="Ubuntu"/>
              <a:ea typeface="Ubuntu"/>
              <a:cs typeface="Ubuntu"/>
              <a:sym typeface="Ubuntu"/>
            </a:endParaRPr>
          </a:p>
          <a:p>
            <a:pPr indent="-292100" lvl="1" marL="742950" marR="0" rtl="0" algn="l">
              <a:lnSpc>
                <a:spcPct val="100000"/>
              </a:lnSpc>
              <a:spcBef>
                <a:spcPts val="0"/>
              </a:spcBef>
              <a:spcAft>
                <a:spcPts val="0"/>
              </a:spcAft>
              <a:buClr>
                <a:srgbClr val="222222"/>
              </a:buClr>
              <a:buSzPts val="1300"/>
              <a:buFont typeface="Arial"/>
              <a:buChar char="•"/>
            </a:pPr>
            <a:r>
              <a:rPr b="1" i="0" lang="en-US" sz="1300" u="none" cap="none" strike="noStrike">
                <a:solidFill>
                  <a:srgbClr val="222222"/>
                </a:solidFill>
                <a:latin typeface="Ubuntu"/>
                <a:ea typeface="Ubuntu"/>
                <a:cs typeface="Ubuntu"/>
                <a:sym typeface="Ubuntu"/>
              </a:rPr>
              <a:t>Response Generation:</a:t>
            </a:r>
            <a:r>
              <a:rPr b="0" i="0" lang="en-US" sz="1300" u="none" cap="none" strike="noStrike">
                <a:solidFill>
                  <a:srgbClr val="222222"/>
                </a:solidFill>
                <a:latin typeface="Ubuntu"/>
                <a:ea typeface="Ubuntu"/>
                <a:cs typeface="Ubuntu"/>
                <a:sym typeface="Ubuntu"/>
              </a:rPr>
              <a:t> The system synthesizes the agents' outputs to create a coherent response for the user.</a:t>
            </a:r>
            <a:endParaRPr b="0" i="0" sz="1300" u="none" cap="none" strike="noStrike">
              <a:solidFill>
                <a:srgbClr val="222222"/>
              </a:solidFill>
              <a:latin typeface="Ubuntu"/>
              <a:ea typeface="Ubuntu"/>
              <a:cs typeface="Ubuntu"/>
              <a:sym typeface="Ubuntu"/>
            </a:endParaRPr>
          </a:p>
          <a:p>
            <a:pPr indent="0" lvl="0" marL="1371600" marR="0" rtl="0" algn="l">
              <a:lnSpc>
                <a:spcPct val="100000"/>
              </a:lnSpc>
              <a:spcBef>
                <a:spcPts val="0"/>
              </a:spcBef>
              <a:spcAft>
                <a:spcPts val="0"/>
              </a:spcAft>
              <a:buNone/>
            </a:pPr>
            <a:r>
              <a:t/>
            </a:r>
            <a:endParaRPr sz="1300">
              <a:solidFill>
                <a:srgbClr val="222222"/>
              </a:solidFill>
              <a:latin typeface="Ubuntu"/>
              <a:ea typeface="Ubuntu"/>
              <a:cs typeface="Ubuntu"/>
              <a:sym typeface="Ubuntu"/>
            </a:endParaRPr>
          </a:p>
          <a:p>
            <a:pPr indent="0" lvl="0" marL="457200" marR="0" rtl="0" algn="l">
              <a:lnSpc>
                <a:spcPct val="100000"/>
              </a:lnSpc>
              <a:spcBef>
                <a:spcPts val="0"/>
              </a:spcBef>
              <a:spcAft>
                <a:spcPts val="0"/>
              </a:spcAft>
              <a:buNone/>
            </a:pPr>
            <a:r>
              <a:rPr b="1" lang="en-US" sz="1300">
                <a:solidFill>
                  <a:srgbClr val="222222"/>
                </a:solidFill>
                <a:latin typeface="Ubuntu"/>
                <a:ea typeface="Ubuntu"/>
                <a:cs typeface="Ubuntu"/>
                <a:sym typeface="Ubuntu"/>
              </a:rPr>
              <a:t>6. </a:t>
            </a:r>
            <a:r>
              <a:rPr b="1" i="0" lang="en-US" sz="1300" u="none" cap="none" strike="noStrike">
                <a:solidFill>
                  <a:srgbClr val="222222"/>
                </a:solidFill>
                <a:latin typeface="Ubuntu"/>
                <a:ea typeface="Ubuntu"/>
                <a:cs typeface="Ubuntu"/>
                <a:sym typeface="Ubuntu"/>
              </a:rPr>
              <a:t>Guardrails Implementation:</a:t>
            </a:r>
            <a:r>
              <a:rPr b="0" i="0" lang="en-US" sz="1300" u="none" cap="none" strike="noStrike">
                <a:solidFill>
                  <a:srgbClr val="222222"/>
                </a:solidFill>
                <a:latin typeface="Ubuntu"/>
                <a:ea typeface="Ubuntu"/>
                <a:cs typeface="Ubuntu"/>
                <a:sym typeface="Ubuntu"/>
              </a:rPr>
              <a:t> </a:t>
            </a:r>
            <a:endParaRPr b="0" i="0" sz="13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None/>
            </a:pPr>
            <a:r>
              <a:t/>
            </a:r>
            <a:endParaRPr sz="1300">
              <a:solidFill>
                <a:srgbClr val="222222"/>
              </a:solidFill>
              <a:latin typeface="Ubuntu"/>
              <a:ea typeface="Ubuntu"/>
              <a:cs typeface="Ubuntu"/>
              <a:sym typeface="Ubuntu"/>
            </a:endParaRPr>
          </a:p>
          <a:p>
            <a:pPr indent="0" lvl="0" marL="914400" marR="0" rtl="0" algn="l">
              <a:lnSpc>
                <a:spcPct val="100000"/>
              </a:lnSpc>
              <a:spcBef>
                <a:spcPts val="0"/>
              </a:spcBef>
              <a:spcAft>
                <a:spcPts val="0"/>
              </a:spcAft>
              <a:buNone/>
            </a:pPr>
            <a:r>
              <a:rPr b="0" i="0" lang="en-US" sz="1300" u="none" cap="none" strike="noStrike">
                <a:solidFill>
                  <a:srgbClr val="222222"/>
                </a:solidFill>
                <a:latin typeface="Ubuntu"/>
                <a:ea typeface="Ubuntu"/>
                <a:cs typeface="Ubuntu"/>
                <a:sym typeface="Ubuntu"/>
              </a:rPr>
              <a:t>Ensures that the response is safe, accurate, and adheres to business constraints (e.g., no inappropriate content, bias-free recommendations).</a:t>
            </a:r>
            <a:endParaRPr b="0" i="0" sz="15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a:p>
            <a:pPr indent="0" lvl="0" marL="13716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latin typeface="Ubuntu"/>
              <a:ea typeface="Ubuntu"/>
              <a:cs typeface="Ubuntu"/>
              <a:sym typeface="Ubuntu"/>
            </a:endParaRPr>
          </a:p>
          <a:p>
            <a:pPr indent="0" lvl="0" marL="457200" marR="0" rtl="0" algn="l">
              <a:lnSpc>
                <a:spcPct val="100000"/>
              </a:lnSpc>
              <a:spcBef>
                <a:spcPts val="0"/>
              </a:spcBef>
              <a:spcAft>
                <a:spcPts val="0"/>
              </a:spcAft>
              <a:buClr>
                <a:srgbClr val="000000"/>
              </a:buClr>
              <a:buSzPts val="1300"/>
              <a:buFont typeface="Arial"/>
              <a:buNone/>
            </a:pPr>
            <a:r>
              <a:rPr b="0" i="0" lang="en-US" sz="1300" u="none" cap="none" strike="noStrike">
                <a:solidFill>
                  <a:srgbClr val="222222"/>
                </a:solidFill>
                <a:latin typeface="Ubuntu"/>
                <a:ea typeface="Ubuntu"/>
                <a:cs typeface="Ubuntu"/>
                <a:sym typeface="Ubuntu"/>
              </a:rPr>
              <a:t> </a:t>
            </a:r>
            <a:endParaRPr b="0" i="0" sz="1500" u="none" cap="none" strike="noStrike">
              <a:solidFill>
                <a:srgbClr val="000000"/>
              </a:solidFill>
              <a:latin typeface="Arial"/>
              <a:ea typeface="Arial"/>
              <a:cs typeface="Arial"/>
              <a:sym typeface="Arial"/>
            </a:endParaRPr>
          </a:p>
        </p:txBody>
      </p:sp>
      <p:pic>
        <p:nvPicPr>
          <p:cNvPr id="180" name="Google Shape;180;p12"/>
          <p:cNvPicPr preferRelativeResize="0"/>
          <p:nvPr/>
        </p:nvPicPr>
        <p:blipFill rotWithShape="1">
          <a:blip r:embed="rId3">
            <a:alphaModFix/>
          </a:blip>
          <a:srcRect b="0" l="0" r="30771" t="0"/>
          <a:stretch/>
        </p:blipFill>
        <p:spPr>
          <a:xfrm>
            <a:off x="0" y="827950"/>
            <a:ext cx="5911125" cy="44648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2024-12-01T18:20:42Z</dcterms:created>
  <dc:creator>Paul, Ishita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